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685"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64" r:id="rId14"/>
    <p:sldId id="265" r:id="rId15"/>
    <p:sldId id="268" r:id="rId16"/>
    <p:sldId id="266" r:id="rId17"/>
    <p:sldId id="267" r:id="rId18"/>
    <p:sldId id="269" r:id="rId19"/>
    <p:sldId id="271" r:id="rId20"/>
    <p:sldId id="272"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43"/>
    <p:restoredTop sz="94718"/>
  </p:normalViewPr>
  <p:slideViewPr>
    <p:cSldViewPr snapToGrid="0">
      <p:cViewPr varScale="1">
        <p:scale>
          <a:sx n="81" d="100"/>
          <a:sy n="81" d="100"/>
        </p:scale>
        <p:origin x="186" y="300"/>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1362E-C11D-4E44-8ECF-26564B1CC4EC}"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22B3D638-F913-4A65-9F15-038CFB4A4BD5}">
      <dgm:prSet custT="1"/>
      <dgm:spPr/>
      <dgm:t>
        <a:bodyPr/>
        <a:lstStyle/>
        <a:p>
          <a:r>
            <a:rPr lang="en-US" sz="1800" dirty="0" err="1">
              <a:latin typeface="Segoe UI Semibold" panose="020B0702040204020203" pitchFamily="34" charset="0"/>
              <a:cs typeface="Segoe UI Semibold" panose="020B0702040204020203" pitchFamily="34" charset="0"/>
            </a:rPr>
            <a:t>CammunityDAO</a:t>
          </a:r>
          <a:r>
            <a:rPr lang="en-US" sz="1800" dirty="0">
              <a:latin typeface="Segoe UI Semibold" panose="020B0702040204020203" pitchFamily="34" charset="0"/>
              <a:cs typeface="Segoe UI Semibold" panose="020B0702040204020203" pitchFamily="34" charset="0"/>
            </a:rPr>
            <a:t> is a decentralized video monetization and engagement platform for creators of all types with optional gated access, allowing creators to control access to their content. It is not exclusively adult-oriented but is inclusive of various content types, catering to a diverse user base.</a:t>
          </a:r>
        </a:p>
      </dgm:t>
    </dgm:pt>
    <dgm:pt modelId="{3B677BDE-C844-438E-B5FB-87E109C1EB60}" type="parTrans" cxnId="{EE01CD2A-C82C-451C-A98A-65C0E5F15869}">
      <dgm:prSet/>
      <dgm:spPr/>
      <dgm:t>
        <a:bodyPr/>
        <a:lstStyle/>
        <a:p>
          <a:endParaRPr lang="en-US" sz="2400">
            <a:latin typeface="Segoe UI Semibold" panose="020B0702040204020203" pitchFamily="34" charset="0"/>
            <a:cs typeface="Segoe UI Semibold" panose="020B0702040204020203" pitchFamily="34" charset="0"/>
          </a:endParaRPr>
        </a:p>
      </dgm:t>
    </dgm:pt>
    <dgm:pt modelId="{7413860C-308D-4BA5-9A7B-6F4DD919E411}" type="sibTrans" cxnId="{EE01CD2A-C82C-451C-A98A-65C0E5F15869}">
      <dgm:prSet/>
      <dgm:spPr/>
      <dgm:t>
        <a:bodyPr/>
        <a:lstStyle/>
        <a:p>
          <a:endParaRPr lang="en-US" sz="2400">
            <a:latin typeface="Segoe UI Semibold" panose="020B0702040204020203" pitchFamily="34" charset="0"/>
            <a:cs typeface="Segoe UI Semibold" panose="020B0702040204020203" pitchFamily="34" charset="0"/>
          </a:endParaRPr>
        </a:p>
      </dgm:t>
    </dgm:pt>
    <dgm:pt modelId="{B18A4B89-B2E6-4836-8C04-7821B3729338}">
      <dgm:prSet custT="1"/>
      <dgm:spPr/>
      <dgm:t>
        <a:bodyPr/>
        <a:lstStyle/>
        <a:p>
          <a:r>
            <a:rPr lang="en-US" sz="1800" dirty="0">
              <a:latin typeface="Segoe UI Semibold" panose="020B0702040204020203" pitchFamily="34" charset="0"/>
              <a:cs typeface="Segoe UI Semibold" panose="020B0702040204020203" pitchFamily="34" charset="0"/>
            </a:rPr>
            <a:t>With optional gated access, creators can choose how to monetize and control access to their content — ensuring both freedom of expression and audience safety.</a:t>
          </a:r>
        </a:p>
      </dgm:t>
    </dgm:pt>
    <dgm:pt modelId="{9275268F-8971-4F3D-AFD3-0D37251587B7}" type="parTrans" cxnId="{C8FA7E75-496E-4B72-8A9B-44FAA2136075}">
      <dgm:prSet/>
      <dgm:spPr/>
      <dgm:t>
        <a:bodyPr/>
        <a:lstStyle/>
        <a:p>
          <a:endParaRPr lang="en-US" sz="2400">
            <a:latin typeface="Segoe UI Semibold" panose="020B0702040204020203" pitchFamily="34" charset="0"/>
            <a:cs typeface="Segoe UI Semibold" panose="020B0702040204020203" pitchFamily="34" charset="0"/>
          </a:endParaRPr>
        </a:p>
      </dgm:t>
    </dgm:pt>
    <dgm:pt modelId="{4661FC6B-9045-4EA4-8859-FAFC96392629}" type="sibTrans" cxnId="{C8FA7E75-496E-4B72-8A9B-44FAA2136075}">
      <dgm:prSet/>
      <dgm:spPr/>
      <dgm:t>
        <a:bodyPr/>
        <a:lstStyle/>
        <a:p>
          <a:endParaRPr lang="en-US" sz="2400">
            <a:latin typeface="Segoe UI Semibold" panose="020B0702040204020203" pitchFamily="34" charset="0"/>
            <a:cs typeface="Segoe UI Semibold" panose="020B0702040204020203" pitchFamily="34" charset="0"/>
          </a:endParaRPr>
        </a:p>
      </dgm:t>
    </dgm:pt>
    <dgm:pt modelId="{B046C648-2B37-4449-B633-42AF0913C57A}" type="pres">
      <dgm:prSet presAssocID="{2771362E-C11D-4E44-8ECF-26564B1CC4EC}" presName="root" presStyleCnt="0">
        <dgm:presLayoutVars>
          <dgm:dir/>
          <dgm:resizeHandles val="exact"/>
        </dgm:presLayoutVars>
      </dgm:prSet>
      <dgm:spPr/>
    </dgm:pt>
    <dgm:pt modelId="{1235F987-3E8D-43AE-AE17-374972CE05BE}" type="pres">
      <dgm:prSet presAssocID="{22B3D638-F913-4A65-9F15-038CFB4A4BD5}" presName="compNode" presStyleCnt="0"/>
      <dgm:spPr/>
    </dgm:pt>
    <dgm:pt modelId="{C2962117-0B0F-4398-BEE7-0E8D689AAA91}" type="pres">
      <dgm:prSet presAssocID="{22B3D638-F913-4A65-9F15-038CFB4A4BD5}" presName="bgRect" presStyleLbl="bgShp" presStyleIdx="0" presStyleCnt="2"/>
      <dgm:spPr/>
    </dgm:pt>
    <dgm:pt modelId="{285B62C1-9257-41A1-A38A-8892025B493D}" type="pres">
      <dgm:prSet presAssocID="{22B3D638-F913-4A65-9F15-038CFB4A4B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E2A87468-A0FF-4694-BA3A-3E8CEDDFF3D7}" type="pres">
      <dgm:prSet presAssocID="{22B3D638-F913-4A65-9F15-038CFB4A4BD5}" presName="spaceRect" presStyleCnt="0"/>
      <dgm:spPr/>
    </dgm:pt>
    <dgm:pt modelId="{A70B54CC-94F1-4902-8EB5-6F2CB444A796}" type="pres">
      <dgm:prSet presAssocID="{22B3D638-F913-4A65-9F15-038CFB4A4BD5}" presName="parTx" presStyleLbl="revTx" presStyleIdx="0" presStyleCnt="2">
        <dgm:presLayoutVars>
          <dgm:chMax val="0"/>
          <dgm:chPref val="0"/>
        </dgm:presLayoutVars>
      </dgm:prSet>
      <dgm:spPr/>
    </dgm:pt>
    <dgm:pt modelId="{1D884AD7-510C-4420-93D2-250BB150AF15}" type="pres">
      <dgm:prSet presAssocID="{7413860C-308D-4BA5-9A7B-6F4DD919E411}" presName="sibTrans" presStyleCnt="0"/>
      <dgm:spPr/>
    </dgm:pt>
    <dgm:pt modelId="{A87CBF46-91C7-4C6A-9E94-CD64000D4B38}" type="pres">
      <dgm:prSet presAssocID="{B18A4B89-B2E6-4836-8C04-7821B3729338}" presName="compNode" presStyleCnt="0"/>
      <dgm:spPr/>
    </dgm:pt>
    <dgm:pt modelId="{3E8E433A-E1B7-47C1-A3FD-738CEF48762A}" type="pres">
      <dgm:prSet presAssocID="{B18A4B89-B2E6-4836-8C04-7821B3729338}" presName="bgRect" presStyleLbl="bgShp" presStyleIdx="1" presStyleCnt="2"/>
      <dgm:spPr/>
    </dgm:pt>
    <dgm:pt modelId="{68B3EB82-2E1E-435C-BA13-2CDF2814B981}" type="pres">
      <dgm:prSet presAssocID="{B18A4B89-B2E6-4836-8C04-7821B37293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4CA2A537-51BD-42E3-8869-49BD26E7BE0A}" type="pres">
      <dgm:prSet presAssocID="{B18A4B89-B2E6-4836-8C04-7821B3729338}" presName="spaceRect" presStyleCnt="0"/>
      <dgm:spPr/>
    </dgm:pt>
    <dgm:pt modelId="{CB4C57DF-9B61-488D-B430-E2E4A80EFA4D}" type="pres">
      <dgm:prSet presAssocID="{B18A4B89-B2E6-4836-8C04-7821B3729338}" presName="parTx" presStyleLbl="revTx" presStyleIdx="1" presStyleCnt="2">
        <dgm:presLayoutVars>
          <dgm:chMax val="0"/>
          <dgm:chPref val="0"/>
        </dgm:presLayoutVars>
      </dgm:prSet>
      <dgm:spPr/>
    </dgm:pt>
  </dgm:ptLst>
  <dgm:cxnLst>
    <dgm:cxn modelId="{EE01CD2A-C82C-451C-A98A-65C0E5F15869}" srcId="{2771362E-C11D-4E44-8ECF-26564B1CC4EC}" destId="{22B3D638-F913-4A65-9F15-038CFB4A4BD5}" srcOrd="0" destOrd="0" parTransId="{3B677BDE-C844-438E-B5FB-87E109C1EB60}" sibTransId="{7413860C-308D-4BA5-9A7B-6F4DD919E411}"/>
    <dgm:cxn modelId="{8CE5C761-4FF4-4B19-8946-AC9167AA5444}" type="presOf" srcId="{2771362E-C11D-4E44-8ECF-26564B1CC4EC}" destId="{B046C648-2B37-4449-B633-42AF0913C57A}" srcOrd="0" destOrd="0" presId="urn:microsoft.com/office/officeart/2018/2/layout/IconVerticalSolidList"/>
    <dgm:cxn modelId="{C8FA7E75-496E-4B72-8A9B-44FAA2136075}" srcId="{2771362E-C11D-4E44-8ECF-26564B1CC4EC}" destId="{B18A4B89-B2E6-4836-8C04-7821B3729338}" srcOrd="1" destOrd="0" parTransId="{9275268F-8971-4F3D-AFD3-0D37251587B7}" sibTransId="{4661FC6B-9045-4EA4-8859-FAFC96392629}"/>
    <dgm:cxn modelId="{6CB675C2-B47D-419F-9A8C-845ED2C6A510}" type="presOf" srcId="{B18A4B89-B2E6-4836-8C04-7821B3729338}" destId="{CB4C57DF-9B61-488D-B430-E2E4A80EFA4D}" srcOrd="0" destOrd="0" presId="urn:microsoft.com/office/officeart/2018/2/layout/IconVerticalSolidList"/>
    <dgm:cxn modelId="{5B605BF2-EBE6-4D48-AD98-46B679E2D6B7}" type="presOf" srcId="{22B3D638-F913-4A65-9F15-038CFB4A4BD5}" destId="{A70B54CC-94F1-4902-8EB5-6F2CB444A796}" srcOrd="0" destOrd="0" presId="urn:microsoft.com/office/officeart/2018/2/layout/IconVerticalSolidList"/>
    <dgm:cxn modelId="{D4A91637-D426-4CCB-891C-D0C78BECBDCE}" type="presParOf" srcId="{B046C648-2B37-4449-B633-42AF0913C57A}" destId="{1235F987-3E8D-43AE-AE17-374972CE05BE}" srcOrd="0" destOrd="0" presId="urn:microsoft.com/office/officeart/2018/2/layout/IconVerticalSolidList"/>
    <dgm:cxn modelId="{41FBF74D-6C95-42E9-A05A-30147F980C24}" type="presParOf" srcId="{1235F987-3E8D-43AE-AE17-374972CE05BE}" destId="{C2962117-0B0F-4398-BEE7-0E8D689AAA91}" srcOrd="0" destOrd="0" presId="urn:microsoft.com/office/officeart/2018/2/layout/IconVerticalSolidList"/>
    <dgm:cxn modelId="{0A01F203-5DED-48DC-9C1A-4528DFAEA1C5}" type="presParOf" srcId="{1235F987-3E8D-43AE-AE17-374972CE05BE}" destId="{285B62C1-9257-41A1-A38A-8892025B493D}" srcOrd="1" destOrd="0" presId="urn:microsoft.com/office/officeart/2018/2/layout/IconVerticalSolidList"/>
    <dgm:cxn modelId="{910627EA-C824-4AB4-8877-49A5E857F2A2}" type="presParOf" srcId="{1235F987-3E8D-43AE-AE17-374972CE05BE}" destId="{E2A87468-A0FF-4694-BA3A-3E8CEDDFF3D7}" srcOrd="2" destOrd="0" presId="urn:microsoft.com/office/officeart/2018/2/layout/IconVerticalSolidList"/>
    <dgm:cxn modelId="{9878CBA4-473A-4237-858A-6B487EC68D22}" type="presParOf" srcId="{1235F987-3E8D-43AE-AE17-374972CE05BE}" destId="{A70B54CC-94F1-4902-8EB5-6F2CB444A796}" srcOrd="3" destOrd="0" presId="urn:microsoft.com/office/officeart/2018/2/layout/IconVerticalSolidList"/>
    <dgm:cxn modelId="{E133EC34-463A-45B6-985E-A5BF9E485E13}" type="presParOf" srcId="{B046C648-2B37-4449-B633-42AF0913C57A}" destId="{1D884AD7-510C-4420-93D2-250BB150AF15}" srcOrd="1" destOrd="0" presId="urn:microsoft.com/office/officeart/2018/2/layout/IconVerticalSolidList"/>
    <dgm:cxn modelId="{627DC1C4-68BE-4DF2-B9EB-55F730DF0A40}" type="presParOf" srcId="{B046C648-2B37-4449-B633-42AF0913C57A}" destId="{A87CBF46-91C7-4C6A-9E94-CD64000D4B38}" srcOrd="2" destOrd="0" presId="urn:microsoft.com/office/officeart/2018/2/layout/IconVerticalSolidList"/>
    <dgm:cxn modelId="{7FD61B0E-D3D1-4D54-B9EF-397FEBE55B1D}" type="presParOf" srcId="{A87CBF46-91C7-4C6A-9E94-CD64000D4B38}" destId="{3E8E433A-E1B7-47C1-A3FD-738CEF48762A}" srcOrd="0" destOrd="0" presId="urn:microsoft.com/office/officeart/2018/2/layout/IconVerticalSolidList"/>
    <dgm:cxn modelId="{5F62F8B8-8B53-4D63-B266-8BE817CB5624}" type="presParOf" srcId="{A87CBF46-91C7-4C6A-9E94-CD64000D4B38}" destId="{68B3EB82-2E1E-435C-BA13-2CDF2814B981}" srcOrd="1" destOrd="0" presId="urn:microsoft.com/office/officeart/2018/2/layout/IconVerticalSolidList"/>
    <dgm:cxn modelId="{2CEC0C39-57F9-4847-9B62-76182611656F}" type="presParOf" srcId="{A87CBF46-91C7-4C6A-9E94-CD64000D4B38}" destId="{4CA2A537-51BD-42E3-8869-49BD26E7BE0A}" srcOrd="2" destOrd="0" presId="urn:microsoft.com/office/officeart/2018/2/layout/IconVerticalSolidList"/>
    <dgm:cxn modelId="{0C64AC43-14C9-492A-BB32-6674E5428D2B}" type="presParOf" srcId="{A87CBF46-91C7-4C6A-9E94-CD64000D4B38}" destId="{CB4C57DF-9B61-488D-B430-E2E4A80EFA4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1A3A59-730F-4F8C-BF31-99D987292348}" type="doc">
      <dgm:prSet loTypeId="urn:microsoft.com/office/officeart/2005/8/layout/vProcess5" loCatId="process" qsTypeId="urn:microsoft.com/office/officeart/2005/8/quickstyle/simple4" qsCatId="simple" csTypeId="urn:microsoft.com/office/officeart/2005/8/colors/accent1_4" csCatId="accent1" phldr="1"/>
      <dgm:spPr/>
      <dgm:t>
        <a:bodyPr/>
        <a:lstStyle/>
        <a:p>
          <a:endParaRPr lang="en-US"/>
        </a:p>
      </dgm:t>
    </dgm:pt>
    <dgm:pt modelId="{91D62D0B-2D78-44B7-A148-7ECB0C5F053B}">
      <dgm:prSet/>
      <dgm:spPr/>
      <dgm:t>
        <a:bodyPr/>
        <a:lstStyle/>
        <a:p>
          <a:r>
            <a:rPr lang="en-US" dirty="0" err="1">
              <a:latin typeface="Segoe UI Semibold" panose="020B0702040204020203" pitchFamily="34" charset="0"/>
              <a:cs typeface="Segoe UI Semibold" panose="020B0702040204020203" pitchFamily="34" charset="0"/>
            </a:rPr>
            <a:t>CamuCoin</a:t>
          </a:r>
          <a:r>
            <a:rPr lang="en-US" dirty="0">
              <a:latin typeface="Segoe UI Semibold" panose="020B0702040204020203" pitchFamily="34" charset="0"/>
              <a:cs typeface="Segoe UI Semibold" panose="020B0702040204020203" pitchFamily="34" charset="0"/>
            </a:rPr>
            <a:t> (CAMC): Utility token used for content unlocks, tips, and transactions</a:t>
          </a:r>
        </a:p>
      </dgm:t>
    </dgm:pt>
    <dgm:pt modelId="{68739FE3-3697-4CE2-8FAE-A39AE8368294}" type="parTrans" cxnId="{E104387D-36D2-4560-B817-5218C96AFAF1}">
      <dgm:prSet/>
      <dgm:spPr/>
      <dgm:t>
        <a:bodyPr/>
        <a:lstStyle/>
        <a:p>
          <a:endParaRPr lang="en-US">
            <a:latin typeface="Segoe UI Semibold" panose="020B0702040204020203" pitchFamily="34" charset="0"/>
            <a:cs typeface="Segoe UI Semibold" panose="020B0702040204020203" pitchFamily="34" charset="0"/>
          </a:endParaRPr>
        </a:p>
      </dgm:t>
    </dgm:pt>
    <dgm:pt modelId="{E5386CB3-C3BE-4727-9D5C-BC1AE267F927}" type="sibTrans" cxnId="{E104387D-36D2-4560-B817-5218C96AFAF1}">
      <dgm:prSet/>
      <dgm:spPr/>
      <dgm:t>
        <a:bodyPr/>
        <a:lstStyle/>
        <a:p>
          <a:endParaRPr lang="en-US">
            <a:latin typeface="Segoe UI Semibold" panose="020B0702040204020203" pitchFamily="34" charset="0"/>
            <a:cs typeface="Segoe UI Semibold" panose="020B0702040204020203" pitchFamily="34" charset="0"/>
          </a:endParaRPr>
        </a:p>
      </dgm:t>
    </dgm:pt>
    <dgm:pt modelId="{96244DFC-06B4-48E8-AD75-6045B24127A3}">
      <dgm:prSet/>
      <dgm:spPr/>
      <dgm:t>
        <a:bodyPr/>
        <a:lstStyle/>
        <a:p>
          <a:r>
            <a:rPr lang="en-US" dirty="0">
              <a:latin typeface="Segoe UI Semibold" panose="020B0702040204020203" pitchFamily="34" charset="0"/>
              <a:cs typeface="Segoe UI Semibold" panose="020B0702040204020203" pitchFamily="34" charset="0"/>
            </a:rPr>
            <a:t>1% transaction fee redirected to DAO Treasury</a:t>
          </a:r>
        </a:p>
      </dgm:t>
    </dgm:pt>
    <dgm:pt modelId="{70F7476B-EF85-46E9-B9CB-5C4BB7D3AA83}" type="parTrans" cxnId="{861925BA-7BF1-4CEF-9C89-2D2AA0B0BFF8}">
      <dgm:prSet/>
      <dgm:spPr/>
      <dgm:t>
        <a:bodyPr/>
        <a:lstStyle/>
        <a:p>
          <a:endParaRPr lang="en-US">
            <a:latin typeface="Segoe UI Semibold" panose="020B0702040204020203" pitchFamily="34" charset="0"/>
            <a:cs typeface="Segoe UI Semibold" panose="020B0702040204020203" pitchFamily="34" charset="0"/>
          </a:endParaRPr>
        </a:p>
      </dgm:t>
    </dgm:pt>
    <dgm:pt modelId="{39C56F90-9B9F-4E47-AC78-F76D153A094F}" type="sibTrans" cxnId="{861925BA-7BF1-4CEF-9C89-2D2AA0B0BFF8}">
      <dgm:prSet/>
      <dgm:spPr/>
      <dgm:t>
        <a:bodyPr/>
        <a:lstStyle/>
        <a:p>
          <a:endParaRPr lang="en-US">
            <a:latin typeface="Segoe UI Semibold" panose="020B0702040204020203" pitchFamily="34" charset="0"/>
            <a:cs typeface="Segoe UI Semibold" panose="020B0702040204020203" pitchFamily="34" charset="0"/>
          </a:endParaRPr>
        </a:p>
      </dgm:t>
    </dgm:pt>
    <dgm:pt modelId="{A8F12F0D-7E49-4D59-8970-D99B2DC3DA6B}">
      <dgm:prSet/>
      <dgm:spPr/>
      <dgm:t>
        <a:bodyPr/>
        <a:lstStyle/>
        <a:p>
          <a:r>
            <a:rPr lang="en-US" dirty="0">
              <a:latin typeface="Segoe UI Semibold" panose="020B0702040204020203" pitchFamily="34" charset="0"/>
              <a:cs typeface="Segoe UI Semibold" panose="020B0702040204020203" pitchFamily="34" charset="0"/>
            </a:rPr>
            <a:t>2% burn fee triggered after supply cap is reached</a:t>
          </a:r>
        </a:p>
      </dgm:t>
    </dgm:pt>
    <dgm:pt modelId="{615C8C2D-7EFF-4749-B44D-10AE9C7F9084}" type="parTrans" cxnId="{E9AEB2AE-1165-4F29-894B-A8BA65202F51}">
      <dgm:prSet/>
      <dgm:spPr/>
      <dgm:t>
        <a:bodyPr/>
        <a:lstStyle/>
        <a:p>
          <a:endParaRPr lang="en-US">
            <a:latin typeface="Segoe UI Semibold" panose="020B0702040204020203" pitchFamily="34" charset="0"/>
            <a:cs typeface="Segoe UI Semibold" panose="020B0702040204020203" pitchFamily="34" charset="0"/>
          </a:endParaRPr>
        </a:p>
      </dgm:t>
    </dgm:pt>
    <dgm:pt modelId="{E42781DD-10D9-4BF8-82EA-204713F77F64}" type="sibTrans" cxnId="{E9AEB2AE-1165-4F29-894B-A8BA65202F51}">
      <dgm:prSet/>
      <dgm:spPr/>
      <dgm:t>
        <a:bodyPr/>
        <a:lstStyle/>
        <a:p>
          <a:endParaRPr lang="en-US">
            <a:latin typeface="Segoe UI Semibold" panose="020B0702040204020203" pitchFamily="34" charset="0"/>
            <a:cs typeface="Segoe UI Semibold" panose="020B0702040204020203" pitchFamily="34" charset="0"/>
          </a:endParaRPr>
        </a:p>
      </dgm:t>
    </dgm:pt>
    <dgm:pt modelId="{2BF20CD3-4174-4EFD-8110-A79DCDCFC1CF}">
      <dgm:prSet/>
      <dgm:spPr/>
      <dgm:t>
        <a:bodyPr/>
        <a:lstStyle/>
        <a:p>
          <a:r>
            <a:rPr lang="en-US" dirty="0" err="1">
              <a:latin typeface="Segoe UI Semibold" panose="020B0702040204020203" pitchFamily="34" charset="0"/>
              <a:cs typeface="Segoe UI Semibold" panose="020B0702040204020203" pitchFamily="34" charset="0"/>
            </a:rPr>
            <a:t>CamuToken</a:t>
          </a:r>
          <a:r>
            <a:rPr lang="en-US" dirty="0">
              <a:latin typeface="Segoe UI Semibold" panose="020B0702040204020203" pitchFamily="34" charset="0"/>
              <a:cs typeface="Segoe UI Semibold" panose="020B0702040204020203" pitchFamily="34" charset="0"/>
            </a:rPr>
            <a:t> (CAMT): Governance token with voting and access rights</a:t>
          </a:r>
        </a:p>
      </dgm:t>
    </dgm:pt>
    <dgm:pt modelId="{36E0F41D-17A3-4109-889D-591E8F31DF00}" type="parTrans" cxnId="{CC9184C7-1524-4265-8206-30F2226CB61F}">
      <dgm:prSet/>
      <dgm:spPr/>
      <dgm:t>
        <a:bodyPr/>
        <a:lstStyle/>
        <a:p>
          <a:endParaRPr lang="en-US">
            <a:latin typeface="Segoe UI Semibold" panose="020B0702040204020203" pitchFamily="34" charset="0"/>
            <a:cs typeface="Segoe UI Semibold" panose="020B0702040204020203" pitchFamily="34" charset="0"/>
          </a:endParaRPr>
        </a:p>
      </dgm:t>
    </dgm:pt>
    <dgm:pt modelId="{389A9451-2FD5-406D-B684-233C97185884}" type="sibTrans" cxnId="{CC9184C7-1524-4265-8206-30F2226CB61F}">
      <dgm:prSet/>
      <dgm:spPr/>
      <dgm:t>
        <a:bodyPr/>
        <a:lstStyle/>
        <a:p>
          <a:endParaRPr lang="en-US">
            <a:latin typeface="Segoe UI Semibold" panose="020B0702040204020203" pitchFamily="34" charset="0"/>
            <a:cs typeface="Segoe UI Semibold" panose="020B0702040204020203" pitchFamily="34" charset="0"/>
          </a:endParaRPr>
        </a:p>
      </dgm:t>
    </dgm:pt>
    <dgm:pt modelId="{CEA9139E-81CC-4084-A3F9-7F3FD1D540F9}">
      <dgm:prSet/>
      <dgm:spPr/>
      <dgm:t>
        <a:bodyPr/>
        <a:lstStyle/>
        <a:p>
          <a:r>
            <a:rPr lang="en-US" dirty="0">
              <a:latin typeface="Segoe UI Semibold" panose="020B0702040204020203" pitchFamily="34" charset="0"/>
              <a:cs typeface="Segoe UI Semibold" panose="020B0702040204020203" pitchFamily="34" charset="0"/>
            </a:rPr>
            <a:t>DAO-controlled minting, with 15% monthly treasury withdrawal cap</a:t>
          </a:r>
        </a:p>
      </dgm:t>
    </dgm:pt>
    <dgm:pt modelId="{EC6E61C2-5000-4F44-B3E9-259DF8C71FB0}" type="parTrans" cxnId="{C3BB32FF-FDC0-4262-ABC8-B43F5C2C4D3B}">
      <dgm:prSet/>
      <dgm:spPr/>
      <dgm:t>
        <a:bodyPr/>
        <a:lstStyle/>
        <a:p>
          <a:endParaRPr lang="en-US">
            <a:latin typeface="Segoe UI Semibold" panose="020B0702040204020203" pitchFamily="34" charset="0"/>
            <a:cs typeface="Segoe UI Semibold" panose="020B0702040204020203" pitchFamily="34" charset="0"/>
          </a:endParaRPr>
        </a:p>
      </dgm:t>
    </dgm:pt>
    <dgm:pt modelId="{CF657303-DEFF-4012-93A5-C86E07CC4E44}" type="sibTrans" cxnId="{C3BB32FF-FDC0-4262-ABC8-B43F5C2C4D3B}">
      <dgm:prSet/>
      <dgm:spPr/>
      <dgm:t>
        <a:bodyPr/>
        <a:lstStyle/>
        <a:p>
          <a:endParaRPr lang="en-US">
            <a:latin typeface="Segoe UI Semibold" panose="020B0702040204020203" pitchFamily="34" charset="0"/>
            <a:cs typeface="Segoe UI Semibold" panose="020B0702040204020203" pitchFamily="34" charset="0"/>
          </a:endParaRPr>
        </a:p>
      </dgm:t>
    </dgm:pt>
    <dgm:pt modelId="{FB12031A-0F24-4A37-A904-C54AC4B48270}" type="pres">
      <dgm:prSet presAssocID="{D61A3A59-730F-4F8C-BF31-99D987292348}" presName="outerComposite" presStyleCnt="0">
        <dgm:presLayoutVars>
          <dgm:chMax val="5"/>
          <dgm:dir/>
          <dgm:resizeHandles val="exact"/>
        </dgm:presLayoutVars>
      </dgm:prSet>
      <dgm:spPr/>
    </dgm:pt>
    <dgm:pt modelId="{C53413C0-F725-4E73-AE51-6828C8CEEBF1}" type="pres">
      <dgm:prSet presAssocID="{D61A3A59-730F-4F8C-BF31-99D987292348}" presName="dummyMaxCanvas" presStyleCnt="0">
        <dgm:presLayoutVars/>
      </dgm:prSet>
      <dgm:spPr/>
    </dgm:pt>
    <dgm:pt modelId="{F75AAFA5-D240-494B-8C10-59E8E8C43708}" type="pres">
      <dgm:prSet presAssocID="{D61A3A59-730F-4F8C-BF31-99D987292348}" presName="FiveNodes_1" presStyleLbl="node1" presStyleIdx="0" presStyleCnt="5">
        <dgm:presLayoutVars>
          <dgm:bulletEnabled val="1"/>
        </dgm:presLayoutVars>
      </dgm:prSet>
      <dgm:spPr/>
    </dgm:pt>
    <dgm:pt modelId="{F8FBC3EF-5D46-4E58-89B7-AF3051500706}" type="pres">
      <dgm:prSet presAssocID="{D61A3A59-730F-4F8C-BF31-99D987292348}" presName="FiveNodes_2" presStyleLbl="node1" presStyleIdx="1" presStyleCnt="5">
        <dgm:presLayoutVars>
          <dgm:bulletEnabled val="1"/>
        </dgm:presLayoutVars>
      </dgm:prSet>
      <dgm:spPr/>
    </dgm:pt>
    <dgm:pt modelId="{9D1D8795-4D01-4AE2-8E4F-FF95FE1BED17}" type="pres">
      <dgm:prSet presAssocID="{D61A3A59-730F-4F8C-BF31-99D987292348}" presName="FiveNodes_3" presStyleLbl="node1" presStyleIdx="2" presStyleCnt="5">
        <dgm:presLayoutVars>
          <dgm:bulletEnabled val="1"/>
        </dgm:presLayoutVars>
      </dgm:prSet>
      <dgm:spPr/>
    </dgm:pt>
    <dgm:pt modelId="{8D0AC09A-2916-447E-A351-53A8D1B62012}" type="pres">
      <dgm:prSet presAssocID="{D61A3A59-730F-4F8C-BF31-99D987292348}" presName="FiveNodes_4" presStyleLbl="node1" presStyleIdx="3" presStyleCnt="5">
        <dgm:presLayoutVars>
          <dgm:bulletEnabled val="1"/>
        </dgm:presLayoutVars>
      </dgm:prSet>
      <dgm:spPr/>
    </dgm:pt>
    <dgm:pt modelId="{02E2EB65-32FD-4199-A229-16F07364277A}" type="pres">
      <dgm:prSet presAssocID="{D61A3A59-730F-4F8C-BF31-99D987292348}" presName="FiveNodes_5" presStyleLbl="node1" presStyleIdx="4" presStyleCnt="5">
        <dgm:presLayoutVars>
          <dgm:bulletEnabled val="1"/>
        </dgm:presLayoutVars>
      </dgm:prSet>
      <dgm:spPr/>
    </dgm:pt>
    <dgm:pt modelId="{FD6F9FB5-E409-4365-A1A2-7E2B39948B8D}" type="pres">
      <dgm:prSet presAssocID="{D61A3A59-730F-4F8C-BF31-99D987292348}" presName="FiveConn_1-2" presStyleLbl="fgAccFollowNode1" presStyleIdx="0" presStyleCnt="4">
        <dgm:presLayoutVars>
          <dgm:bulletEnabled val="1"/>
        </dgm:presLayoutVars>
      </dgm:prSet>
      <dgm:spPr/>
    </dgm:pt>
    <dgm:pt modelId="{78C5B60F-370D-4E6C-884B-09258E5C2EDA}" type="pres">
      <dgm:prSet presAssocID="{D61A3A59-730F-4F8C-BF31-99D987292348}" presName="FiveConn_2-3" presStyleLbl="fgAccFollowNode1" presStyleIdx="1" presStyleCnt="4">
        <dgm:presLayoutVars>
          <dgm:bulletEnabled val="1"/>
        </dgm:presLayoutVars>
      </dgm:prSet>
      <dgm:spPr/>
    </dgm:pt>
    <dgm:pt modelId="{60154ECC-E61B-4F51-820C-C61C896C56A0}" type="pres">
      <dgm:prSet presAssocID="{D61A3A59-730F-4F8C-BF31-99D987292348}" presName="FiveConn_3-4" presStyleLbl="fgAccFollowNode1" presStyleIdx="2" presStyleCnt="4">
        <dgm:presLayoutVars>
          <dgm:bulletEnabled val="1"/>
        </dgm:presLayoutVars>
      </dgm:prSet>
      <dgm:spPr/>
    </dgm:pt>
    <dgm:pt modelId="{BA682B79-45D3-486E-9841-7F551F4CD215}" type="pres">
      <dgm:prSet presAssocID="{D61A3A59-730F-4F8C-BF31-99D987292348}" presName="FiveConn_4-5" presStyleLbl="fgAccFollowNode1" presStyleIdx="3" presStyleCnt="4">
        <dgm:presLayoutVars>
          <dgm:bulletEnabled val="1"/>
        </dgm:presLayoutVars>
      </dgm:prSet>
      <dgm:spPr/>
    </dgm:pt>
    <dgm:pt modelId="{1EFED99D-7336-4E94-9392-3BE1D801AA5E}" type="pres">
      <dgm:prSet presAssocID="{D61A3A59-730F-4F8C-BF31-99D987292348}" presName="FiveNodes_1_text" presStyleLbl="node1" presStyleIdx="4" presStyleCnt="5">
        <dgm:presLayoutVars>
          <dgm:bulletEnabled val="1"/>
        </dgm:presLayoutVars>
      </dgm:prSet>
      <dgm:spPr/>
    </dgm:pt>
    <dgm:pt modelId="{81A685B4-7D21-4060-BF11-3EA76CEC167C}" type="pres">
      <dgm:prSet presAssocID="{D61A3A59-730F-4F8C-BF31-99D987292348}" presName="FiveNodes_2_text" presStyleLbl="node1" presStyleIdx="4" presStyleCnt="5">
        <dgm:presLayoutVars>
          <dgm:bulletEnabled val="1"/>
        </dgm:presLayoutVars>
      </dgm:prSet>
      <dgm:spPr/>
    </dgm:pt>
    <dgm:pt modelId="{15AD99F3-81D0-4579-8541-67F16BA096DF}" type="pres">
      <dgm:prSet presAssocID="{D61A3A59-730F-4F8C-BF31-99D987292348}" presName="FiveNodes_3_text" presStyleLbl="node1" presStyleIdx="4" presStyleCnt="5">
        <dgm:presLayoutVars>
          <dgm:bulletEnabled val="1"/>
        </dgm:presLayoutVars>
      </dgm:prSet>
      <dgm:spPr/>
    </dgm:pt>
    <dgm:pt modelId="{3FC3D0CE-F716-4736-82C3-F65F11FFDE62}" type="pres">
      <dgm:prSet presAssocID="{D61A3A59-730F-4F8C-BF31-99D987292348}" presName="FiveNodes_4_text" presStyleLbl="node1" presStyleIdx="4" presStyleCnt="5">
        <dgm:presLayoutVars>
          <dgm:bulletEnabled val="1"/>
        </dgm:presLayoutVars>
      </dgm:prSet>
      <dgm:spPr/>
    </dgm:pt>
    <dgm:pt modelId="{5B410C59-5420-46F2-9350-7E90D4D804DC}" type="pres">
      <dgm:prSet presAssocID="{D61A3A59-730F-4F8C-BF31-99D987292348}" presName="FiveNodes_5_text" presStyleLbl="node1" presStyleIdx="4" presStyleCnt="5">
        <dgm:presLayoutVars>
          <dgm:bulletEnabled val="1"/>
        </dgm:presLayoutVars>
      </dgm:prSet>
      <dgm:spPr/>
    </dgm:pt>
  </dgm:ptLst>
  <dgm:cxnLst>
    <dgm:cxn modelId="{1D31CD28-57FB-4795-9F69-A3169367EAC7}" type="presOf" srcId="{A8F12F0D-7E49-4D59-8970-D99B2DC3DA6B}" destId="{15AD99F3-81D0-4579-8541-67F16BA096DF}" srcOrd="1" destOrd="0" presId="urn:microsoft.com/office/officeart/2005/8/layout/vProcess5"/>
    <dgm:cxn modelId="{C989B82A-068D-4CFC-A113-B8107AD4B999}" type="presOf" srcId="{91D62D0B-2D78-44B7-A148-7ECB0C5F053B}" destId="{1EFED99D-7336-4E94-9392-3BE1D801AA5E}" srcOrd="1" destOrd="0" presId="urn:microsoft.com/office/officeart/2005/8/layout/vProcess5"/>
    <dgm:cxn modelId="{D963B15D-0CFD-49CF-A686-0B80C97B4AC7}" type="presOf" srcId="{D61A3A59-730F-4F8C-BF31-99D987292348}" destId="{FB12031A-0F24-4A37-A904-C54AC4B48270}" srcOrd="0" destOrd="0" presId="urn:microsoft.com/office/officeart/2005/8/layout/vProcess5"/>
    <dgm:cxn modelId="{6AE2116D-DE73-4325-8A0A-9E31C10D04A8}" type="presOf" srcId="{CEA9139E-81CC-4084-A3F9-7F3FD1D540F9}" destId="{5B410C59-5420-46F2-9350-7E90D4D804DC}" srcOrd="1" destOrd="0" presId="urn:microsoft.com/office/officeart/2005/8/layout/vProcess5"/>
    <dgm:cxn modelId="{ACF4734F-D260-4A16-85E4-158FEF9BA956}" type="presOf" srcId="{39C56F90-9B9F-4E47-AC78-F76D153A094F}" destId="{78C5B60F-370D-4E6C-884B-09258E5C2EDA}" srcOrd="0" destOrd="0" presId="urn:microsoft.com/office/officeart/2005/8/layout/vProcess5"/>
    <dgm:cxn modelId="{B3ADD252-69BA-41CF-BF44-A195CAB8392C}" type="presOf" srcId="{2BF20CD3-4174-4EFD-8110-A79DCDCFC1CF}" destId="{3FC3D0CE-F716-4736-82C3-F65F11FFDE62}" srcOrd="1" destOrd="0" presId="urn:microsoft.com/office/officeart/2005/8/layout/vProcess5"/>
    <dgm:cxn modelId="{6A841F56-7B4F-4FB2-B42F-DCE30A6A4B1B}" type="presOf" srcId="{CEA9139E-81CC-4084-A3F9-7F3FD1D540F9}" destId="{02E2EB65-32FD-4199-A229-16F07364277A}" srcOrd="0" destOrd="0" presId="urn:microsoft.com/office/officeart/2005/8/layout/vProcess5"/>
    <dgm:cxn modelId="{1526F57A-1F0D-406F-8B8A-17B155A9186A}" type="presOf" srcId="{2BF20CD3-4174-4EFD-8110-A79DCDCFC1CF}" destId="{8D0AC09A-2916-447E-A351-53A8D1B62012}" srcOrd="0" destOrd="0" presId="urn:microsoft.com/office/officeart/2005/8/layout/vProcess5"/>
    <dgm:cxn modelId="{E104387D-36D2-4560-B817-5218C96AFAF1}" srcId="{D61A3A59-730F-4F8C-BF31-99D987292348}" destId="{91D62D0B-2D78-44B7-A148-7ECB0C5F053B}" srcOrd="0" destOrd="0" parTransId="{68739FE3-3697-4CE2-8FAE-A39AE8368294}" sibTransId="{E5386CB3-C3BE-4727-9D5C-BC1AE267F927}"/>
    <dgm:cxn modelId="{30D1E481-D4D3-4049-8A2F-567431CA1B0A}" type="presOf" srcId="{E42781DD-10D9-4BF8-82EA-204713F77F64}" destId="{60154ECC-E61B-4F51-820C-C61C896C56A0}" srcOrd="0" destOrd="0" presId="urn:microsoft.com/office/officeart/2005/8/layout/vProcess5"/>
    <dgm:cxn modelId="{DE277382-60DB-4E36-AD19-EB634A8D5648}" type="presOf" srcId="{91D62D0B-2D78-44B7-A148-7ECB0C5F053B}" destId="{F75AAFA5-D240-494B-8C10-59E8E8C43708}" srcOrd="0" destOrd="0" presId="urn:microsoft.com/office/officeart/2005/8/layout/vProcess5"/>
    <dgm:cxn modelId="{D8CC5196-17CE-4A4E-8734-F31FA02A5D0C}" type="presOf" srcId="{96244DFC-06B4-48E8-AD75-6045B24127A3}" destId="{81A685B4-7D21-4060-BF11-3EA76CEC167C}" srcOrd="1" destOrd="0" presId="urn:microsoft.com/office/officeart/2005/8/layout/vProcess5"/>
    <dgm:cxn modelId="{E9AEB2AE-1165-4F29-894B-A8BA65202F51}" srcId="{D61A3A59-730F-4F8C-BF31-99D987292348}" destId="{A8F12F0D-7E49-4D59-8970-D99B2DC3DA6B}" srcOrd="2" destOrd="0" parTransId="{615C8C2D-7EFF-4749-B44D-10AE9C7F9084}" sibTransId="{E42781DD-10D9-4BF8-82EA-204713F77F64}"/>
    <dgm:cxn modelId="{00DDA0B9-3549-4839-B378-EE146C061734}" type="presOf" srcId="{E5386CB3-C3BE-4727-9D5C-BC1AE267F927}" destId="{FD6F9FB5-E409-4365-A1A2-7E2B39948B8D}" srcOrd="0" destOrd="0" presId="urn:microsoft.com/office/officeart/2005/8/layout/vProcess5"/>
    <dgm:cxn modelId="{861925BA-7BF1-4CEF-9C89-2D2AA0B0BFF8}" srcId="{D61A3A59-730F-4F8C-BF31-99D987292348}" destId="{96244DFC-06B4-48E8-AD75-6045B24127A3}" srcOrd="1" destOrd="0" parTransId="{70F7476B-EF85-46E9-B9CB-5C4BB7D3AA83}" sibTransId="{39C56F90-9B9F-4E47-AC78-F76D153A094F}"/>
    <dgm:cxn modelId="{CC9184C7-1524-4265-8206-30F2226CB61F}" srcId="{D61A3A59-730F-4F8C-BF31-99D987292348}" destId="{2BF20CD3-4174-4EFD-8110-A79DCDCFC1CF}" srcOrd="3" destOrd="0" parTransId="{36E0F41D-17A3-4109-889D-591E8F31DF00}" sibTransId="{389A9451-2FD5-406D-B684-233C97185884}"/>
    <dgm:cxn modelId="{ADF908E4-29B7-45A3-9DAF-E95ED23DD467}" type="presOf" srcId="{A8F12F0D-7E49-4D59-8970-D99B2DC3DA6B}" destId="{9D1D8795-4D01-4AE2-8E4F-FF95FE1BED17}" srcOrd="0" destOrd="0" presId="urn:microsoft.com/office/officeart/2005/8/layout/vProcess5"/>
    <dgm:cxn modelId="{A8F22BF2-15E1-4835-873F-2EFE738312EC}" type="presOf" srcId="{389A9451-2FD5-406D-B684-233C97185884}" destId="{BA682B79-45D3-486E-9841-7F551F4CD215}" srcOrd="0" destOrd="0" presId="urn:microsoft.com/office/officeart/2005/8/layout/vProcess5"/>
    <dgm:cxn modelId="{C3BB32FF-FDC0-4262-ABC8-B43F5C2C4D3B}" srcId="{D61A3A59-730F-4F8C-BF31-99D987292348}" destId="{CEA9139E-81CC-4084-A3F9-7F3FD1D540F9}" srcOrd="4" destOrd="0" parTransId="{EC6E61C2-5000-4F44-B3E9-259DF8C71FB0}" sibTransId="{CF657303-DEFF-4012-93A5-C86E07CC4E44}"/>
    <dgm:cxn modelId="{14BC64FF-D448-4EF8-B4A6-2BE6C40F45EC}" type="presOf" srcId="{96244DFC-06B4-48E8-AD75-6045B24127A3}" destId="{F8FBC3EF-5D46-4E58-89B7-AF3051500706}" srcOrd="0" destOrd="0" presId="urn:microsoft.com/office/officeart/2005/8/layout/vProcess5"/>
    <dgm:cxn modelId="{479C3333-E950-4509-B6B4-FB4F9D1A885E}" type="presParOf" srcId="{FB12031A-0F24-4A37-A904-C54AC4B48270}" destId="{C53413C0-F725-4E73-AE51-6828C8CEEBF1}" srcOrd="0" destOrd="0" presId="urn:microsoft.com/office/officeart/2005/8/layout/vProcess5"/>
    <dgm:cxn modelId="{34F4B548-04BD-4CE6-A855-8C157ECC7C50}" type="presParOf" srcId="{FB12031A-0F24-4A37-A904-C54AC4B48270}" destId="{F75AAFA5-D240-494B-8C10-59E8E8C43708}" srcOrd="1" destOrd="0" presId="urn:microsoft.com/office/officeart/2005/8/layout/vProcess5"/>
    <dgm:cxn modelId="{1143991A-DFAA-4C2B-9B40-0B8CE5BD7B97}" type="presParOf" srcId="{FB12031A-0F24-4A37-A904-C54AC4B48270}" destId="{F8FBC3EF-5D46-4E58-89B7-AF3051500706}" srcOrd="2" destOrd="0" presId="urn:microsoft.com/office/officeart/2005/8/layout/vProcess5"/>
    <dgm:cxn modelId="{22C15A1B-D289-443E-B345-934B949AD954}" type="presParOf" srcId="{FB12031A-0F24-4A37-A904-C54AC4B48270}" destId="{9D1D8795-4D01-4AE2-8E4F-FF95FE1BED17}" srcOrd="3" destOrd="0" presId="urn:microsoft.com/office/officeart/2005/8/layout/vProcess5"/>
    <dgm:cxn modelId="{8E7B844A-E68A-44FE-A670-6E55B6FA7F09}" type="presParOf" srcId="{FB12031A-0F24-4A37-A904-C54AC4B48270}" destId="{8D0AC09A-2916-447E-A351-53A8D1B62012}" srcOrd="4" destOrd="0" presId="urn:microsoft.com/office/officeart/2005/8/layout/vProcess5"/>
    <dgm:cxn modelId="{BF11659E-A827-4AAF-B7C2-F34F07C33C85}" type="presParOf" srcId="{FB12031A-0F24-4A37-A904-C54AC4B48270}" destId="{02E2EB65-32FD-4199-A229-16F07364277A}" srcOrd="5" destOrd="0" presId="urn:microsoft.com/office/officeart/2005/8/layout/vProcess5"/>
    <dgm:cxn modelId="{2430F9A2-3C07-490A-B538-F11A091231E4}" type="presParOf" srcId="{FB12031A-0F24-4A37-A904-C54AC4B48270}" destId="{FD6F9FB5-E409-4365-A1A2-7E2B39948B8D}" srcOrd="6" destOrd="0" presId="urn:microsoft.com/office/officeart/2005/8/layout/vProcess5"/>
    <dgm:cxn modelId="{4926E4DA-0739-40EF-9A62-7F030D968948}" type="presParOf" srcId="{FB12031A-0F24-4A37-A904-C54AC4B48270}" destId="{78C5B60F-370D-4E6C-884B-09258E5C2EDA}" srcOrd="7" destOrd="0" presId="urn:microsoft.com/office/officeart/2005/8/layout/vProcess5"/>
    <dgm:cxn modelId="{CB27057E-016F-4361-813A-66A4C465DCAF}" type="presParOf" srcId="{FB12031A-0F24-4A37-A904-C54AC4B48270}" destId="{60154ECC-E61B-4F51-820C-C61C896C56A0}" srcOrd="8" destOrd="0" presId="urn:microsoft.com/office/officeart/2005/8/layout/vProcess5"/>
    <dgm:cxn modelId="{B4CCFBBA-3FF3-4AF8-B25F-09675D613540}" type="presParOf" srcId="{FB12031A-0F24-4A37-A904-C54AC4B48270}" destId="{BA682B79-45D3-486E-9841-7F551F4CD215}" srcOrd="9" destOrd="0" presId="urn:microsoft.com/office/officeart/2005/8/layout/vProcess5"/>
    <dgm:cxn modelId="{C3B43C27-561E-4554-9BC6-6FB3C2D5AB3A}" type="presParOf" srcId="{FB12031A-0F24-4A37-A904-C54AC4B48270}" destId="{1EFED99D-7336-4E94-9392-3BE1D801AA5E}" srcOrd="10" destOrd="0" presId="urn:microsoft.com/office/officeart/2005/8/layout/vProcess5"/>
    <dgm:cxn modelId="{A3CA69F3-E797-4AE1-9948-CF99818304EE}" type="presParOf" srcId="{FB12031A-0F24-4A37-A904-C54AC4B48270}" destId="{81A685B4-7D21-4060-BF11-3EA76CEC167C}" srcOrd="11" destOrd="0" presId="urn:microsoft.com/office/officeart/2005/8/layout/vProcess5"/>
    <dgm:cxn modelId="{DE458DB3-D37C-40B3-A5F5-EBD1B2B4BD7B}" type="presParOf" srcId="{FB12031A-0F24-4A37-A904-C54AC4B48270}" destId="{15AD99F3-81D0-4579-8541-67F16BA096DF}" srcOrd="12" destOrd="0" presId="urn:microsoft.com/office/officeart/2005/8/layout/vProcess5"/>
    <dgm:cxn modelId="{3F759AE1-31FE-46D0-A0D6-60473EBCB54D}" type="presParOf" srcId="{FB12031A-0F24-4A37-A904-C54AC4B48270}" destId="{3FC3D0CE-F716-4736-82C3-F65F11FFDE62}" srcOrd="13" destOrd="0" presId="urn:microsoft.com/office/officeart/2005/8/layout/vProcess5"/>
    <dgm:cxn modelId="{9C2AFACC-DC45-4761-95BB-4FBBF1123BF4}" type="presParOf" srcId="{FB12031A-0F24-4A37-A904-C54AC4B48270}" destId="{5B410C59-5420-46F2-9350-7E90D4D804D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7B7304-A81F-414B-A69A-3978CA164AF7}" type="doc">
      <dgm:prSet loTypeId="urn:microsoft.com/office/officeart/2009/3/layout/RandomtoResultProcess" loCatId="process" qsTypeId="urn:microsoft.com/office/officeart/2005/8/quickstyle/simple1" qsCatId="simple" csTypeId="urn:microsoft.com/office/officeart/2005/8/colors/accent1_4" csCatId="accent1" phldr="1"/>
      <dgm:spPr/>
    </dgm:pt>
    <dgm:pt modelId="{0F446837-11DE-45D5-9E03-A56681B8D4D4}">
      <dgm:prSet phldrT="[Text]"/>
      <dgm:spPr/>
      <dgm:t>
        <a:bodyPr/>
        <a:lstStyle/>
        <a:p>
          <a:r>
            <a:rPr lang="en-US" dirty="0">
              <a:latin typeface="Segoe UI Semibold" panose="020B0702040204020203" pitchFamily="34" charset="0"/>
              <a:cs typeface="Segoe UI Semibold" panose="020B0702040204020203" pitchFamily="34" charset="0"/>
            </a:rPr>
            <a:t>Proposal Submission</a:t>
          </a:r>
        </a:p>
      </dgm:t>
    </dgm:pt>
    <dgm:pt modelId="{118AB6F3-158A-43C9-AD24-65F2A4F4535A}" type="parTrans" cxnId="{6716C15C-E1AC-4185-8B43-54D2C49C2492}">
      <dgm:prSet/>
      <dgm:spPr/>
      <dgm:t>
        <a:bodyPr/>
        <a:lstStyle/>
        <a:p>
          <a:endParaRPr lang="en-US">
            <a:latin typeface="Segoe UI Semibold" panose="020B0702040204020203" pitchFamily="34" charset="0"/>
            <a:cs typeface="Segoe UI Semibold" panose="020B0702040204020203" pitchFamily="34" charset="0"/>
          </a:endParaRPr>
        </a:p>
      </dgm:t>
    </dgm:pt>
    <dgm:pt modelId="{43309F68-E2F1-4C4E-BD65-217449FFAF93}" type="sibTrans" cxnId="{6716C15C-E1AC-4185-8B43-54D2C49C2492}">
      <dgm:prSet/>
      <dgm:spPr/>
      <dgm:t>
        <a:bodyPr/>
        <a:lstStyle/>
        <a:p>
          <a:endParaRPr lang="en-US">
            <a:latin typeface="Segoe UI Semibold" panose="020B0702040204020203" pitchFamily="34" charset="0"/>
            <a:cs typeface="Segoe UI Semibold" panose="020B0702040204020203" pitchFamily="34" charset="0"/>
          </a:endParaRPr>
        </a:p>
      </dgm:t>
    </dgm:pt>
    <dgm:pt modelId="{B1D87002-3940-4C70-BE34-19721150A0DB}">
      <dgm:prSet phldrT="[Text]"/>
      <dgm:spPr/>
      <dgm:t>
        <a:bodyPr/>
        <a:lstStyle/>
        <a:p>
          <a:r>
            <a:rPr lang="en-US" dirty="0">
              <a:latin typeface="Segoe UI Semibold" panose="020B0702040204020203" pitchFamily="34" charset="0"/>
              <a:cs typeface="Segoe UI Semibold" panose="020B0702040204020203" pitchFamily="34" charset="0"/>
            </a:rPr>
            <a:t>Verified Members Vote (Camucoin)</a:t>
          </a:r>
        </a:p>
      </dgm:t>
    </dgm:pt>
    <dgm:pt modelId="{88C9A482-FFBD-45A1-AED4-C77EC10E4572}" type="parTrans" cxnId="{27B27BF2-FC9C-40E6-BCCD-EF770C90B97A}">
      <dgm:prSet/>
      <dgm:spPr/>
      <dgm:t>
        <a:bodyPr/>
        <a:lstStyle/>
        <a:p>
          <a:endParaRPr lang="en-US">
            <a:latin typeface="Segoe UI Semibold" panose="020B0702040204020203" pitchFamily="34" charset="0"/>
            <a:cs typeface="Segoe UI Semibold" panose="020B0702040204020203" pitchFamily="34" charset="0"/>
          </a:endParaRPr>
        </a:p>
      </dgm:t>
    </dgm:pt>
    <dgm:pt modelId="{66E8B18F-D024-42DF-9DEA-C79A7B8D8DC8}" type="sibTrans" cxnId="{27B27BF2-FC9C-40E6-BCCD-EF770C90B97A}">
      <dgm:prSet/>
      <dgm:spPr/>
      <dgm:t>
        <a:bodyPr/>
        <a:lstStyle/>
        <a:p>
          <a:endParaRPr lang="en-US">
            <a:latin typeface="Segoe UI Semibold" panose="020B0702040204020203" pitchFamily="34" charset="0"/>
            <a:cs typeface="Segoe UI Semibold" panose="020B0702040204020203" pitchFamily="34" charset="0"/>
          </a:endParaRPr>
        </a:p>
      </dgm:t>
    </dgm:pt>
    <dgm:pt modelId="{236BE9CB-1729-40C7-B58E-5A6867172B6C}">
      <dgm:prSet phldrT="[Text]"/>
      <dgm:spPr/>
      <dgm:t>
        <a:bodyPr/>
        <a:lstStyle/>
        <a:p>
          <a:r>
            <a:rPr lang="en-US" dirty="0">
              <a:latin typeface="Segoe UI Semibold" panose="020B0702040204020203" pitchFamily="34" charset="0"/>
              <a:cs typeface="Segoe UI Semibold" panose="020B0702040204020203" pitchFamily="34" charset="0"/>
            </a:rPr>
            <a:t>Governance Token Holders Vote (</a:t>
          </a:r>
          <a:r>
            <a:rPr lang="en-US" dirty="0" err="1">
              <a:latin typeface="Segoe UI Semibold" panose="020B0702040204020203" pitchFamily="34" charset="0"/>
              <a:cs typeface="Segoe UI Semibold" panose="020B0702040204020203" pitchFamily="34" charset="0"/>
            </a:rPr>
            <a:t>CamuToken</a:t>
          </a:r>
          <a:r>
            <a:rPr lang="en-US" dirty="0">
              <a:latin typeface="Segoe UI Semibold" panose="020B0702040204020203" pitchFamily="34" charset="0"/>
              <a:cs typeface="Segoe UI Semibold" panose="020B0702040204020203" pitchFamily="34" charset="0"/>
            </a:rPr>
            <a:t>)</a:t>
          </a:r>
        </a:p>
      </dgm:t>
    </dgm:pt>
    <dgm:pt modelId="{A349BC7F-8D95-4B32-A24E-3B8E6C9DC623}" type="parTrans" cxnId="{710E1BC2-B853-48F7-AD20-CFDEE41B0134}">
      <dgm:prSet/>
      <dgm:spPr/>
      <dgm:t>
        <a:bodyPr/>
        <a:lstStyle/>
        <a:p>
          <a:endParaRPr lang="en-US">
            <a:latin typeface="Segoe UI Semibold" panose="020B0702040204020203" pitchFamily="34" charset="0"/>
            <a:cs typeface="Segoe UI Semibold" panose="020B0702040204020203" pitchFamily="34" charset="0"/>
          </a:endParaRPr>
        </a:p>
      </dgm:t>
    </dgm:pt>
    <dgm:pt modelId="{C8C078D4-FD38-4E30-9488-6FAC94FACD7D}" type="sibTrans" cxnId="{710E1BC2-B853-48F7-AD20-CFDEE41B0134}">
      <dgm:prSet/>
      <dgm:spPr/>
      <dgm:t>
        <a:bodyPr/>
        <a:lstStyle/>
        <a:p>
          <a:endParaRPr lang="en-US">
            <a:latin typeface="Segoe UI Semibold" panose="020B0702040204020203" pitchFamily="34" charset="0"/>
            <a:cs typeface="Segoe UI Semibold" panose="020B0702040204020203" pitchFamily="34" charset="0"/>
          </a:endParaRPr>
        </a:p>
      </dgm:t>
    </dgm:pt>
    <dgm:pt modelId="{729F40E0-4BFF-4165-8B95-707F7674D61C}">
      <dgm:prSet phldrT="[Text]"/>
      <dgm:spPr/>
      <dgm:t>
        <a:bodyPr/>
        <a:lstStyle/>
        <a:p>
          <a:r>
            <a:rPr lang="en-US" dirty="0">
              <a:latin typeface="Segoe UI Semibold" panose="020B0702040204020203" pitchFamily="34" charset="0"/>
              <a:cs typeface="Segoe UI Semibold" panose="020B0702040204020203" pitchFamily="34" charset="0"/>
            </a:rPr>
            <a:t>Smart Contract Execution</a:t>
          </a:r>
        </a:p>
      </dgm:t>
    </dgm:pt>
    <dgm:pt modelId="{A190E5E8-F08C-4895-8804-2834E8E0DD4D}" type="parTrans" cxnId="{2794200E-6C0C-4CBB-B7B8-209C6572E668}">
      <dgm:prSet/>
      <dgm:spPr/>
      <dgm:t>
        <a:bodyPr/>
        <a:lstStyle/>
        <a:p>
          <a:endParaRPr lang="en-US">
            <a:latin typeface="Segoe UI Semibold" panose="020B0702040204020203" pitchFamily="34" charset="0"/>
            <a:cs typeface="Segoe UI Semibold" panose="020B0702040204020203" pitchFamily="34" charset="0"/>
          </a:endParaRPr>
        </a:p>
      </dgm:t>
    </dgm:pt>
    <dgm:pt modelId="{AEFAA76E-C19F-4C8F-8301-1CB21891D8B9}" type="sibTrans" cxnId="{2794200E-6C0C-4CBB-B7B8-209C6572E668}">
      <dgm:prSet/>
      <dgm:spPr/>
      <dgm:t>
        <a:bodyPr/>
        <a:lstStyle/>
        <a:p>
          <a:endParaRPr lang="en-US">
            <a:latin typeface="Segoe UI Semibold" panose="020B0702040204020203" pitchFamily="34" charset="0"/>
            <a:cs typeface="Segoe UI Semibold" panose="020B0702040204020203" pitchFamily="34" charset="0"/>
          </a:endParaRPr>
        </a:p>
      </dgm:t>
    </dgm:pt>
    <dgm:pt modelId="{A4FF5ED2-60B6-4BBD-8014-6717A29532DF}" type="pres">
      <dgm:prSet presAssocID="{6B7B7304-A81F-414B-A69A-3978CA164AF7}" presName="Name0" presStyleCnt="0">
        <dgm:presLayoutVars>
          <dgm:dir/>
          <dgm:animOne val="branch"/>
          <dgm:animLvl val="lvl"/>
        </dgm:presLayoutVars>
      </dgm:prSet>
      <dgm:spPr/>
    </dgm:pt>
    <dgm:pt modelId="{5096D697-534A-4DC9-B7A2-8336B6DD27E7}" type="pres">
      <dgm:prSet presAssocID="{0F446837-11DE-45D5-9E03-A56681B8D4D4}" presName="chaos" presStyleCnt="0"/>
      <dgm:spPr/>
    </dgm:pt>
    <dgm:pt modelId="{3EC2F528-2355-4786-8C03-50B6E0CCDD26}" type="pres">
      <dgm:prSet presAssocID="{0F446837-11DE-45D5-9E03-A56681B8D4D4}" presName="parTx1" presStyleLbl="revTx" presStyleIdx="0" presStyleCnt="3"/>
      <dgm:spPr/>
    </dgm:pt>
    <dgm:pt modelId="{B3651884-1FB7-457A-B121-07FF11E12E6B}" type="pres">
      <dgm:prSet presAssocID="{0F446837-11DE-45D5-9E03-A56681B8D4D4}" presName="c1" presStyleLbl="node1" presStyleIdx="0" presStyleCnt="19"/>
      <dgm:spPr/>
    </dgm:pt>
    <dgm:pt modelId="{74019BC5-79F8-4DC1-BD67-F01A84157C2A}" type="pres">
      <dgm:prSet presAssocID="{0F446837-11DE-45D5-9E03-A56681B8D4D4}" presName="c2" presStyleLbl="node1" presStyleIdx="1" presStyleCnt="19"/>
      <dgm:spPr/>
    </dgm:pt>
    <dgm:pt modelId="{CDE244F8-5D8F-468F-B881-7B916713352A}" type="pres">
      <dgm:prSet presAssocID="{0F446837-11DE-45D5-9E03-A56681B8D4D4}" presName="c3" presStyleLbl="node1" presStyleIdx="2" presStyleCnt="19"/>
      <dgm:spPr/>
    </dgm:pt>
    <dgm:pt modelId="{E97DCFEF-E07F-4B79-BDA3-43FA447ADEA7}" type="pres">
      <dgm:prSet presAssocID="{0F446837-11DE-45D5-9E03-A56681B8D4D4}" presName="c4" presStyleLbl="node1" presStyleIdx="3" presStyleCnt="19"/>
      <dgm:spPr/>
    </dgm:pt>
    <dgm:pt modelId="{D374965F-9798-4B7B-9A6A-D638DDC1BA77}" type="pres">
      <dgm:prSet presAssocID="{0F446837-11DE-45D5-9E03-A56681B8D4D4}" presName="c5" presStyleLbl="node1" presStyleIdx="4" presStyleCnt="19"/>
      <dgm:spPr/>
    </dgm:pt>
    <dgm:pt modelId="{B86BF325-340F-4D29-B899-98B61540775B}" type="pres">
      <dgm:prSet presAssocID="{0F446837-11DE-45D5-9E03-A56681B8D4D4}" presName="c6" presStyleLbl="node1" presStyleIdx="5" presStyleCnt="19"/>
      <dgm:spPr/>
    </dgm:pt>
    <dgm:pt modelId="{5A969901-06BF-4FD6-B492-273DD8C3BD9F}" type="pres">
      <dgm:prSet presAssocID="{0F446837-11DE-45D5-9E03-A56681B8D4D4}" presName="c7" presStyleLbl="node1" presStyleIdx="6" presStyleCnt="19"/>
      <dgm:spPr/>
    </dgm:pt>
    <dgm:pt modelId="{40B6DFB5-855A-4993-822B-9A948A769F0C}" type="pres">
      <dgm:prSet presAssocID="{0F446837-11DE-45D5-9E03-A56681B8D4D4}" presName="c8" presStyleLbl="node1" presStyleIdx="7" presStyleCnt="19"/>
      <dgm:spPr/>
    </dgm:pt>
    <dgm:pt modelId="{7BCBA1BC-B4AD-401E-8979-EFACF01F0762}" type="pres">
      <dgm:prSet presAssocID="{0F446837-11DE-45D5-9E03-A56681B8D4D4}" presName="c9" presStyleLbl="node1" presStyleIdx="8" presStyleCnt="19"/>
      <dgm:spPr/>
    </dgm:pt>
    <dgm:pt modelId="{3336BE96-D945-4A42-9555-A127623CBA77}" type="pres">
      <dgm:prSet presAssocID="{0F446837-11DE-45D5-9E03-A56681B8D4D4}" presName="c10" presStyleLbl="node1" presStyleIdx="9" presStyleCnt="19"/>
      <dgm:spPr/>
    </dgm:pt>
    <dgm:pt modelId="{9458A68E-A0AF-40B9-BD1C-E060ADCEDD9C}" type="pres">
      <dgm:prSet presAssocID="{0F446837-11DE-45D5-9E03-A56681B8D4D4}" presName="c11" presStyleLbl="node1" presStyleIdx="10" presStyleCnt="19"/>
      <dgm:spPr/>
    </dgm:pt>
    <dgm:pt modelId="{78566681-76A7-404E-982D-0C894B33EBB5}" type="pres">
      <dgm:prSet presAssocID="{0F446837-11DE-45D5-9E03-A56681B8D4D4}" presName="c12" presStyleLbl="node1" presStyleIdx="11" presStyleCnt="19"/>
      <dgm:spPr/>
    </dgm:pt>
    <dgm:pt modelId="{67A15547-26A7-4962-BF04-F757318A8D48}" type="pres">
      <dgm:prSet presAssocID="{0F446837-11DE-45D5-9E03-A56681B8D4D4}" presName="c13" presStyleLbl="node1" presStyleIdx="12" presStyleCnt="19"/>
      <dgm:spPr/>
    </dgm:pt>
    <dgm:pt modelId="{DBC76012-D48F-4629-829A-4F293D2729F8}" type="pres">
      <dgm:prSet presAssocID="{0F446837-11DE-45D5-9E03-A56681B8D4D4}" presName="c14" presStyleLbl="node1" presStyleIdx="13" presStyleCnt="19"/>
      <dgm:spPr/>
    </dgm:pt>
    <dgm:pt modelId="{DA970C29-A5F1-4096-915A-38C0BB25E13F}" type="pres">
      <dgm:prSet presAssocID="{0F446837-11DE-45D5-9E03-A56681B8D4D4}" presName="c15" presStyleLbl="node1" presStyleIdx="14" presStyleCnt="19"/>
      <dgm:spPr/>
    </dgm:pt>
    <dgm:pt modelId="{398F0CD1-798B-4868-8838-3E7C9F45B339}" type="pres">
      <dgm:prSet presAssocID="{0F446837-11DE-45D5-9E03-A56681B8D4D4}" presName="c16" presStyleLbl="node1" presStyleIdx="15" presStyleCnt="19"/>
      <dgm:spPr/>
    </dgm:pt>
    <dgm:pt modelId="{01F2EFC0-9F3A-4C03-852F-AA583AF7FB06}" type="pres">
      <dgm:prSet presAssocID="{0F446837-11DE-45D5-9E03-A56681B8D4D4}" presName="c17" presStyleLbl="node1" presStyleIdx="16" presStyleCnt="19"/>
      <dgm:spPr/>
    </dgm:pt>
    <dgm:pt modelId="{B424A467-EFF9-4DF0-8EFA-8DED5418E614}" type="pres">
      <dgm:prSet presAssocID="{0F446837-11DE-45D5-9E03-A56681B8D4D4}" presName="c18" presStyleLbl="node1" presStyleIdx="17" presStyleCnt="19"/>
      <dgm:spPr/>
    </dgm:pt>
    <dgm:pt modelId="{2525198E-B783-43F0-8EC1-F162E0244EDF}" type="pres">
      <dgm:prSet presAssocID="{43309F68-E2F1-4C4E-BD65-217449FFAF93}" presName="chevronComposite1" presStyleCnt="0"/>
      <dgm:spPr/>
    </dgm:pt>
    <dgm:pt modelId="{00145358-1E91-4D4B-BBBF-5E68DF78167F}" type="pres">
      <dgm:prSet presAssocID="{43309F68-E2F1-4C4E-BD65-217449FFAF93}" presName="chevron1" presStyleLbl="sibTrans2D1" presStyleIdx="0" presStyleCnt="3"/>
      <dgm:spPr/>
    </dgm:pt>
    <dgm:pt modelId="{EADE0188-7BB7-409C-BB99-F8DA2C476E95}" type="pres">
      <dgm:prSet presAssocID="{43309F68-E2F1-4C4E-BD65-217449FFAF93}" presName="spChevron1" presStyleCnt="0"/>
      <dgm:spPr/>
    </dgm:pt>
    <dgm:pt modelId="{37B89E08-6FDA-4CF1-8418-C1A9F30B636F}" type="pres">
      <dgm:prSet presAssocID="{B1D87002-3940-4C70-BE34-19721150A0DB}" presName="middle" presStyleCnt="0"/>
      <dgm:spPr/>
    </dgm:pt>
    <dgm:pt modelId="{F48BDAD0-CAF4-4730-9BF6-8ADAA10C21FE}" type="pres">
      <dgm:prSet presAssocID="{B1D87002-3940-4C70-BE34-19721150A0DB}" presName="parTxMid" presStyleLbl="revTx" presStyleIdx="1" presStyleCnt="3"/>
      <dgm:spPr/>
    </dgm:pt>
    <dgm:pt modelId="{78323E70-DB19-4B99-A820-5E15D83D8D11}" type="pres">
      <dgm:prSet presAssocID="{B1D87002-3940-4C70-BE34-19721150A0DB}" presName="spMid" presStyleCnt="0"/>
      <dgm:spPr/>
    </dgm:pt>
    <dgm:pt modelId="{13F71AB4-A576-498D-A628-7BDBDA417EE4}" type="pres">
      <dgm:prSet presAssocID="{66E8B18F-D024-42DF-9DEA-C79A7B8D8DC8}" presName="chevronComposite1" presStyleCnt="0"/>
      <dgm:spPr/>
    </dgm:pt>
    <dgm:pt modelId="{B5A8BFB1-5668-43E6-A929-2C48DDD57409}" type="pres">
      <dgm:prSet presAssocID="{66E8B18F-D024-42DF-9DEA-C79A7B8D8DC8}" presName="chevron1" presStyleLbl="sibTrans2D1" presStyleIdx="1" presStyleCnt="3"/>
      <dgm:spPr/>
    </dgm:pt>
    <dgm:pt modelId="{E023C6B4-2DDA-4B82-A797-15D5D6544DF9}" type="pres">
      <dgm:prSet presAssocID="{66E8B18F-D024-42DF-9DEA-C79A7B8D8DC8}" presName="spChevron1" presStyleCnt="0"/>
      <dgm:spPr/>
    </dgm:pt>
    <dgm:pt modelId="{5BF94B0B-BAA2-47B3-92F1-C4BCAAD6D44B}" type="pres">
      <dgm:prSet presAssocID="{236BE9CB-1729-40C7-B58E-5A6867172B6C}" presName="middle" presStyleCnt="0"/>
      <dgm:spPr/>
    </dgm:pt>
    <dgm:pt modelId="{B9068D34-3D86-4800-99B6-B2AB703042EC}" type="pres">
      <dgm:prSet presAssocID="{236BE9CB-1729-40C7-B58E-5A6867172B6C}" presName="parTxMid" presStyleLbl="revTx" presStyleIdx="2" presStyleCnt="3"/>
      <dgm:spPr/>
    </dgm:pt>
    <dgm:pt modelId="{FA8D4D44-3D65-43BB-A388-3C6E27063ECA}" type="pres">
      <dgm:prSet presAssocID="{236BE9CB-1729-40C7-B58E-5A6867172B6C}" presName="spMid" presStyleCnt="0"/>
      <dgm:spPr/>
    </dgm:pt>
    <dgm:pt modelId="{DC6A5E7C-9560-4F0D-8613-BE7A3F16F4F9}" type="pres">
      <dgm:prSet presAssocID="{C8C078D4-FD38-4E30-9488-6FAC94FACD7D}" presName="chevronComposite1" presStyleCnt="0"/>
      <dgm:spPr/>
    </dgm:pt>
    <dgm:pt modelId="{420EEDF2-C383-422D-A7E3-7745989FCB51}" type="pres">
      <dgm:prSet presAssocID="{C8C078D4-FD38-4E30-9488-6FAC94FACD7D}" presName="chevron1" presStyleLbl="sibTrans2D1" presStyleIdx="2" presStyleCnt="3"/>
      <dgm:spPr/>
    </dgm:pt>
    <dgm:pt modelId="{17F2EA3A-EBF8-4260-B534-2349A03AE3B7}" type="pres">
      <dgm:prSet presAssocID="{C8C078D4-FD38-4E30-9488-6FAC94FACD7D}" presName="spChevron1" presStyleCnt="0"/>
      <dgm:spPr/>
    </dgm:pt>
    <dgm:pt modelId="{2BC5E449-13C0-4FC0-9037-734F0D8B34F5}" type="pres">
      <dgm:prSet presAssocID="{729F40E0-4BFF-4165-8B95-707F7674D61C}" presName="last" presStyleCnt="0"/>
      <dgm:spPr/>
    </dgm:pt>
    <dgm:pt modelId="{C1FFF070-6DBB-4E3D-83B2-5D1339DADB70}" type="pres">
      <dgm:prSet presAssocID="{729F40E0-4BFF-4165-8B95-707F7674D61C}" presName="circleTx" presStyleLbl="node1" presStyleIdx="18" presStyleCnt="19"/>
      <dgm:spPr/>
    </dgm:pt>
    <dgm:pt modelId="{00338370-C0B6-4BEF-BA47-CEFAE8D69EF5}" type="pres">
      <dgm:prSet presAssocID="{729F40E0-4BFF-4165-8B95-707F7674D61C}" presName="spN" presStyleCnt="0"/>
      <dgm:spPr/>
    </dgm:pt>
  </dgm:ptLst>
  <dgm:cxnLst>
    <dgm:cxn modelId="{2794200E-6C0C-4CBB-B7B8-209C6572E668}" srcId="{6B7B7304-A81F-414B-A69A-3978CA164AF7}" destId="{729F40E0-4BFF-4165-8B95-707F7674D61C}" srcOrd="3" destOrd="0" parTransId="{A190E5E8-F08C-4895-8804-2834E8E0DD4D}" sibTransId="{AEFAA76E-C19F-4C8F-8301-1CB21891D8B9}"/>
    <dgm:cxn modelId="{7E99F840-3CF9-411E-B891-3ACD91E9454C}" type="presOf" srcId="{B1D87002-3940-4C70-BE34-19721150A0DB}" destId="{F48BDAD0-CAF4-4730-9BF6-8ADAA10C21FE}" srcOrd="0" destOrd="0" presId="urn:microsoft.com/office/officeart/2009/3/layout/RandomtoResultProcess"/>
    <dgm:cxn modelId="{6716C15C-E1AC-4185-8B43-54D2C49C2492}" srcId="{6B7B7304-A81F-414B-A69A-3978CA164AF7}" destId="{0F446837-11DE-45D5-9E03-A56681B8D4D4}" srcOrd="0" destOrd="0" parTransId="{118AB6F3-158A-43C9-AD24-65F2A4F4535A}" sibTransId="{43309F68-E2F1-4C4E-BD65-217449FFAF93}"/>
    <dgm:cxn modelId="{27A64E82-7145-409C-9CE3-59720BCC1AF6}" type="presOf" srcId="{0F446837-11DE-45D5-9E03-A56681B8D4D4}" destId="{3EC2F528-2355-4786-8C03-50B6E0CCDD26}" srcOrd="0" destOrd="0" presId="urn:microsoft.com/office/officeart/2009/3/layout/RandomtoResultProcess"/>
    <dgm:cxn modelId="{FBD17C91-8489-4C9C-ACDE-3B0D0CCBBBFE}" type="presOf" srcId="{729F40E0-4BFF-4165-8B95-707F7674D61C}" destId="{C1FFF070-6DBB-4E3D-83B2-5D1339DADB70}" srcOrd="0" destOrd="0" presId="urn:microsoft.com/office/officeart/2009/3/layout/RandomtoResultProcess"/>
    <dgm:cxn modelId="{710E1BC2-B853-48F7-AD20-CFDEE41B0134}" srcId="{6B7B7304-A81F-414B-A69A-3978CA164AF7}" destId="{236BE9CB-1729-40C7-B58E-5A6867172B6C}" srcOrd="2" destOrd="0" parTransId="{A349BC7F-8D95-4B32-A24E-3B8E6C9DC623}" sibTransId="{C8C078D4-FD38-4E30-9488-6FAC94FACD7D}"/>
    <dgm:cxn modelId="{2C0ACFE5-C7AC-41D1-943A-E69F1FDDE3BE}" type="presOf" srcId="{6B7B7304-A81F-414B-A69A-3978CA164AF7}" destId="{A4FF5ED2-60B6-4BBD-8014-6717A29532DF}" srcOrd="0" destOrd="0" presId="urn:microsoft.com/office/officeart/2009/3/layout/RandomtoResultProcess"/>
    <dgm:cxn modelId="{27B27BF2-FC9C-40E6-BCCD-EF770C90B97A}" srcId="{6B7B7304-A81F-414B-A69A-3978CA164AF7}" destId="{B1D87002-3940-4C70-BE34-19721150A0DB}" srcOrd="1" destOrd="0" parTransId="{88C9A482-FFBD-45A1-AED4-C77EC10E4572}" sibTransId="{66E8B18F-D024-42DF-9DEA-C79A7B8D8DC8}"/>
    <dgm:cxn modelId="{C8AD0BF6-EBB0-4150-80B3-7E05B7F8268E}" type="presOf" srcId="{236BE9CB-1729-40C7-B58E-5A6867172B6C}" destId="{B9068D34-3D86-4800-99B6-B2AB703042EC}" srcOrd="0" destOrd="0" presId="urn:microsoft.com/office/officeart/2009/3/layout/RandomtoResultProcess"/>
    <dgm:cxn modelId="{B4843216-F268-4F2B-9807-5ED7AE5DAB71}" type="presParOf" srcId="{A4FF5ED2-60B6-4BBD-8014-6717A29532DF}" destId="{5096D697-534A-4DC9-B7A2-8336B6DD27E7}" srcOrd="0" destOrd="0" presId="urn:microsoft.com/office/officeart/2009/3/layout/RandomtoResultProcess"/>
    <dgm:cxn modelId="{1EC7CE8B-9631-4249-9BED-4F9730294CA2}" type="presParOf" srcId="{5096D697-534A-4DC9-B7A2-8336B6DD27E7}" destId="{3EC2F528-2355-4786-8C03-50B6E0CCDD26}" srcOrd="0" destOrd="0" presId="urn:microsoft.com/office/officeart/2009/3/layout/RandomtoResultProcess"/>
    <dgm:cxn modelId="{BE553746-112A-4B94-984B-BBCFD3F4CF38}" type="presParOf" srcId="{5096D697-534A-4DC9-B7A2-8336B6DD27E7}" destId="{B3651884-1FB7-457A-B121-07FF11E12E6B}" srcOrd="1" destOrd="0" presId="urn:microsoft.com/office/officeart/2009/3/layout/RandomtoResultProcess"/>
    <dgm:cxn modelId="{2A870972-2028-4702-BA67-D747B58E7010}" type="presParOf" srcId="{5096D697-534A-4DC9-B7A2-8336B6DD27E7}" destId="{74019BC5-79F8-4DC1-BD67-F01A84157C2A}" srcOrd="2" destOrd="0" presId="urn:microsoft.com/office/officeart/2009/3/layout/RandomtoResultProcess"/>
    <dgm:cxn modelId="{EB391124-4F9F-4D1A-9004-3B818FEC4F16}" type="presParOf" srcId="{5096D697-534A-4DC9-B7A2-8336B6DD27E7}" destId="{CDE244F8-5D8F-468F-B881-7B916713352A}" srcOrd="3" destOrd="0" presId="urn:microsoft.com/office/officeart/2009/3/layout/RandomtoResultProcess"/>
    <dgm:cxn modelId="{06CD4AD9-BC88-4F2B-B9BE-5DB42FCE6FB5}" type="presParOf" srcId="{5096D697-534A-4DC9-B7A2-8336B6DD27E7}" destId="{E97DCFEF-E07F-4B79-BDA3-43FA447ADEA7}" srcOrd="4" destOrd="0" presId="urn:microsoft.com/office/officeart/2009/3/layout/RandomtoResultProcess"/>
    <dgm:cxn modelId="{FDD781D9-A10A-4055-8EAF-21119560B4EB}" type="presParOf" srcId="{5096D697-534A-4DC9-B7A2-8336B6DD27E7}" destId="{D374965F-9798-4B7B-9A6A-D638DDC1BA77}" srcOrd="5" destOrd="0" presId="urn:microsoft.com/office/officeart/2009/3/layout/RandomtoResultProcess"/>
    <dgm:cxn modelId="{0832E4AD-4536-44AC-9534-4AEDCFEECD50}" type="presParOf" srcId="{5096D697-534A-4DC9-B7A2-8336B6DD27E7}" destId="{B86BF325-340F-4D29-B899-98B61540775B}" srcOrd="6" destOrd="0" presId="urn:microsoft.com/office/officeart/2009/3/layout/RandomtoResultProcess"/>
    <dgm:cxn modelId="{D0C28B81-005C-439A-929D-E09684496A89}" type="presParOf" srcId="{5096D697-534A-4DC9-B7A2-8336B6DD27E7}" destId="{5A969901-06BF-4FD6-B492-273DD8C3BD9F}" srcOrd="7" destOrd="0" presId="urn:microsoft.com/office/officeart/2009/3/layout/RandomtoResultProcess"/>
    <dgm:cxn modelId="{19F40350-49A4-45E7-80C5-C2884E7E5298}" type="presParOf" srcId="{5096D697-534A-4DC9-B7A2-8336B6DD27E7}" destId="{40B6DFB5-855A-4993-822B-9A948A769F0C}" srcOrd="8" destOrd="0" presId="urn:microsoft.com/office/officeart/2009/3/layout/RandomtoResultProcess"/>
    <dgm:cxn modelId="{9D8D132A-CF7C-41BA-9B1B-80F88469C7B4}" type="presParOf" srcId="{5096D697-534A-4DC9-B7A2-8336B6DD27E7}" destId="{7BCBA1BC-B4AD-401E-8979-EFACF01F0762}" srcOrd="9" destOrd="0" presId="urn:microsoft.com/office/officeart/2009/3/layout/RandomtoResultProcess"/>
    <dgm:cxn modelId="{AB56B7D6-5B74-4F86-9CAC-FA77CE70835F}" type="presParOf" srcId="{5096D697-534A-4DC9-B7A2-8336B6DD27E7}" destId="{3336BE96-D945-4A42-9555-A127623CBA77}" srcOrd="10" destOrd="0" presId="urn:microsoft.com/office/officeart/2009/3/layout/RandomtoResultProcess"/>
    <dgm:cxn modelId="{7783D426-12FB-4151-A6F4-B3CC30BE9AC8}" type="presParOf" srcId="{5096D697-534A-4DC9-B7A2-8336B6DD27E7}" destId="{9458A68E-A0AF-40B9-BD1C-E060ADCEDD9C}" srcOrd="11" destOrd="0" presId="urn:microsoft.com/office/officeart/2009/3/layout/RandomtoResultProcess"/>
    <dgm:cxn modelId="{751788A8-6D55-4B47-A220-D642297021FA}" type="presParOf" srcId="{5096D697-534A-4DC9-B7A2-8336B6DD27E7}" destId="{78566681-76A7-404E-982D-0C894B33EBB5}" srcOrd="12" destOrd="0" presId="urn:microsoft.com/office/officeart/2009/3/layout/RandomtoResultProcess"/>
    <dgm:cxn modelId="{6F2E3AFD-2192-4192-8AF3-0AFB23FA78A1}" type="presParOf" srcId="{5096D697-534A-4DC9-B7A2-8336B6DD27E7}" destId="{67A15547-26A7-4962-BF04-F757318A8D48}" srcOrd="13" destOrd="0" presId="urn:microsoft.com/office/officeart/2009/3/layout/RandomtoResultProcess"/>
    <dgm:cxn modelId="{7ADD9187-0D4B-4C05-90BA-EB6F5D610B8B}" type="presParOf" srcId="{5096D697-534A-4DC9-B7A2-8336B6DD27E7}" destId="{DBC76012-D48F-4629-829A-4F293D2729F8}" srcOrd="14" destOrd="0" presId="urn:microsoft.com/office/officeart/2009/3/layout/RandomtoResultProcess"/>
    <dgm:cxn modelId="{D00D41C8-583B-46B8-8622-BE34266CA934}" type="presParOf" srcId="{5096D697-534A-4DC9-B7A2-8336B6DD27E7}" destId="{DA970C29-A5F1-4096-915A-38C0BB25E13F}" srcOrd="15" destOrd="0" presId="urn:microsoft.com/office/officeart/2009/3/layout/RandomtoResultProcess"/>
    <dgm:cxn modelId="{2FCE204C-F6A0-481F-9DCC-D921021923D4}" type="presParOf" srcId="{5096D697-534A-4DC9-B7A2-8336B6DD27E7}" destId="{398F0CD1-798B-4868-8838-3E7C9F45B339}" srcOrd="16" destOrd="0" presId="urn:microsoft.com/office/officeart/2009/3/layout/RandomtoResultProcess"/>
    <dgm:cxn modelId="{03271568-08FF-416E-8CA7-2178FC974FEA}" type="presParOf" srcId="{5096D697-534A-4DC9-B7A2-8336B6DD27E7}" destId="{01F2EFC0-9F3A-4C03-852F-AA583AF7FB06}" srcOrd="17" destOrd="0" presId="urn:microsoft.com/office/officeart/2009/3/layout/RandomtoResultProcess"/>
    <dgm:cxn modelId="{184AFBB1-CF5B-4F0C-89C1-2D2E4347A9B9}" type="presParOf" srcId="{5096D697-534A-4DC9-B7A2-8336B6DD27E7}" destId="{B424A467-EFF9-4DF0-8EFA-8DED5418E614}" srcOrd="18" destOrd="0" presId="urn:microsoft.com/office/officeart/2009/3/layout/RandomtoResultProcess"/>
    <dgm:cxn modelId="{C2FA531B-5F1A-432D-96DA-9B6763E68C70}" type="presParOf" srcId="{A4FF5ED2-60B6-4BBD-8014-6717A29532DF}" destId="{2525198E-B783-43F0-8EC1-F162E0244EDF}" srcOrd="1" destOrd="0" presId="urn:microsoft.com/office/officeart/2009/3/layout/RandomtoResultProcess"/>
    <dgm:cxn modelId="{3548C153-BC20-4489-8C33-D1E47BA03036}" type="presParOf" srcId="{2525198E-B783-43F0-8EC1-F162E0244EDF}" destId="{00145358-1E91-4D4B-BBBF-5E68DF78167F}" srcOrd="0" destOrd="0" presId="urn:microsoft.com/office/officeart/2009/3/layout/RandomtoResultProcess"/>
    <dgm:cxn modelId="{F9483E0B-539D-4640-8ED3-0BB92D175EBF}" type="presParOf" srcId="{2525198E-B783-43F0-8EC1-F162E0244EDF}" destId="{EADE0188-7BB7-409C-BB99-F8DA2C476E95}" srcOrd="1" destOrd="0" presId="urn:microsoft.com/office/officeart/2009/3/layout/RandomtoResultProcess"/>
    <dgm:cxn modelId="{AF8C0388-6F84-4CC3-B2CE-A28CA48527CC}" type="presParOf" srcId="{A4FF5ED2-60B6-4BBD-8014-6717A29532DF}" destId="{37B89E08-6FDA-4CF1-8418-C1A9F30B636F}" srcOrd="2" destOrd="0" presId="urn:microsoft.com/office/officeart/2009/3/layout/RandomtoResultProcess"/>
    <dgm:cxn modelId="{C48EC47D-9544-47A9-8A37-1494645A467D}" type="presParOf" srcId="{37B89E08-6FDA-4CF1-8418-C1A9F30B636F}" destId="{F48BDAD0-CAF4-4730-9BF6-8ADAA10C21FE}" srcOrd="0" destOrd="0" presId="urn:microsoft.com/office/officeart/2009/3/layout/RandomtoResultProcess"/>
    <dgm:cxn modelId="{9042A1AE-39FE-41A4-8096-4E5E86B47D87}" type="presParOf" srcId="{37B89E08-6FDA-4CF1-8418-C1A9F30B636F}" destId="{78323E70-DB19-4B99-A820-5E15D83D8D11}" srcOrd="1" destOrd="0" presId="urn:microsoft.com/office/officeart/2009/3/layout/RandomtoResultProcess"/>
    <dgm:cxn modelId="{32EAC3AE-E773-4B0F-A0AE-75F3207A2A57}" type="presParOf" srcId="{A4FF5ED2-60B6-4BBD-8014-6717A29532DF}" destId="{13F71AB4-A576-498D-A628-7BDBDA417EE4}" srcOrd="3" destOrd="0" presId="urn:microsoft.com/office/officeart/2009/3/layout/RandomtoResultProcess"/>
    <dgm:cxn modelId="{0F5206DF-168E-47B6-A6EB-01D064634426}" type="presParOf" srcId="{13F71AB4-A576-498D-A628-7BDBDA417EE4}" destId="{B5A8BFB1-5668-43E6-A929-2C48DDD57409}" srcOrd="0" destOrd="0" presId="urn:microsoft.com/office/officeart/2009/3/layout/RandomtoResultProcess"/>
    <dgm:cxn modelId="{842E4409-3F99-46B1-A1B4-54908745DBFF}" type="presParOf" srcId="{13F71AB4-A576-498D-A628-7BDBDA417EE4}" destId="{E023C6B4-2DDA-4B82-A797-15D5D6544DF9}" srcOrd="1" destOrd="0" presId="urn:microsoft.com/office/officeart/2009/3/layout/RandomtoResultProcess"/>
    <dgm:cxn modelId="{5411C88F-C35C-46B4-8CAE-30615FA685A7}" type="presParOf" srcId="{A4FF5ED2-60B6-4BBD-8014-6717A29532DF}" destId="{5BF94B0B-BAA2-47B3-92F1-C4BCAAD6D44B}" srcOrd="4" destOrd="0" presId="urn:microsoft.com/office/officeart/2009/3/layout/RandomtoResultProcess"/>
    <dgm:cxn modelId="{D7AE0D49-A724-47D7-9599-E8E7473877F4}" type="presParOf" srcId="{5BF94B0B-BAA2-47B3-92F1-C4BCAAD6D44B}" destId="{B9068D34-3D86-4800-99B6-B2AB703042EC}" srcOrd="0" destOrd="0" presId="urn:microsoft.com/office/officeart/2009/3/layout/RandomtoResultProcess"/>
    <dgm:cxn modelId="{A6841A6E-591D-4CAB-BAC1-14F52A20F81E}" type="presParOf" srcId="{5BF94B0B-BAA2-47B3-92F1-C4BCAAD6D44B}" destId="{FA8D4D44-3D65-43BB-A388-3C6E27063ECA}" srcOrd="1" destOrd="0" presId="urn:microsoft.com/office/officeart/2009/3/layout/RandomtoResultProcess"/>
    <dgm:cxn modelId="{55689602-17F3-4EA2-ADEA-D1E744F99A16}" type="presParOf" srcId="{A4FF5ED2-60B6-4BBD-8014-6717A29532DF}" destId="{DC6A5E7C-9560-4F0D-8613-BE7A3F16F4F9}" srcOrd="5" destOrd="0" presId="urn:microsoft.com/office/officeart/2009/3/layout/RandomtoResultProcess"/>
    <dgm:cxn modelId="{FBDA5CB7-AEE1-4314-BA32-00E38AC1B559}" type="presParOf" srcId="{DC6A5E7C-9560-4F0D-8613-BE7A3F16F4F9}" destId="{420EEDF2-C383-422D-A7E3-7745989FCB51}" srcOrd="0" destOrd="0" presId="urn:microsoft.com/office/officeart/2009/3/layout/RandomtoResultProcess"/>
    <dgm:cxn modelId="{D5673380-BC08-4454-8791-94849068FB3D}" type="presParOf" srcId="{DC6A5E7C-9560-4F0D-8613-BE7A3F16F4F9}" destId="{17F2EA3A-EBF8-4260-B534-2349A03AE3B7}" srcOrd="1" destOrd="0" presId="urn:microsoft.com/office/officeart/2009/3/layout/RandomtoResultProcess"/>
    <dgm:cxn modelId="{32A7AFBA-40FA-498C-B94E-A97933B8850C}" type="presParOf" srcId="{A4FF5ED2-60B6-4BBD-8014-6717A29532DF}" destId="{2BC5E449-13C0-4FC0-9037-734F0D8B34F5}" srcOrd="6" destOrd="0" presId="urn:microsoft.com/office/officeart/2009/3/layout/RandomtoResultProcess"/>
    <dgm:cxn modelId="{7F8B76CE-25D3-4726-A5F0-5B4F88A9ADED}" type="presParOf" srcId="{2BC5E449-13C0-4FC0-9037-734F0D8B34F5}" destId="{C1FFF070-6DBB-4E3D-83B2-5D1339DADB70}" srcOrd="0" destOrd="0" presId="urn:microsoft.com/office/officeart/2009/3/layout/RandomtoResultProcess"/>
    <dgm:cxn modelId="{420EE9ED-A8D8-48B6-A198-B5DF851A118E}" type="presParOf" srcId="{2BC5E449-13C0-4FC0-9037-734F0D8B34F5}" destId="{00338370-C0B6-4BEF-BA47-CEFAE8D69EF5}"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5EF89B-F7A4-4056-A0A5-9F1247EC71E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E02E568-59B5-4362-B8E7-7B07837A237B}">
      <dgm:prSet/>
      <dgm:spPr/>
      <dgm:t>
        <a:bodyPr/>
        <a:lstStyle/>
        <a:p>
          <a:r>
            <a:rPr lang="en-US" b="1" dirty="0">
              <a:latin typeface="Segoe UI Semibold" panose="020B0702040204020203" pitchFamily="34" charset="0"/>
              <a:cs typeface="Segoe UI Semibold" panose="020B0702040204020203" pitchFamily="34" charset="0"/>
            </a:rPr>
            <a:t>Verified creators</a:t>
          </a:r>
          <a:r>
            <a:rPr lang="en-US" dirty="0">
              <a:latin typeface="Segoe UI Semibold" panose="020B0702040204020203" pitchFamily="34" charset="0"/>
              <a:cs typeface="Segoe UI Semibold" panose="020B0702040204020203" pitchFamily="34" charset="0"/>
            </a:rPr>
            <a:t> can deploy their own CTDSG (Creator Token) using the </a:t>
          </a:r>
          <a:r>
            <a:rPr lang="en-US" dirty="0" err="1">
              <a:latin typeface="Segoe UI Semibold" panose="020B0702040204020203" pitchFamily="34" charset="0"/>
              <a:cs typeface="Segoe UI Semibold" panose="020B0702040204020203" pitchFamily="34" charset="0"/>
            </a:rPr>
            <a:t>Camuverse</a:t>
          </a:r>
          <a:r>
            <a:rPr lang="en-US" dirty="0">
              <a:latin typeface="Segoe UI Semibold" panose="020B0702040204020203" pitchFamily="34" charset="0"/>
              <a:cs typeface="Segoe UI Semibold" panose="020B0702040204020203" pitchFamily="34" charset="0"/>
            </a:rPr>
            <a:t> Creator Factory.</a:t>
          </a:r>
        </a:p>
      </dgm:t>
    </dgm:pt>
    <dgm:pt modelId="{95C3B45C-CF57-4EE1-8128-3F317E75E0D5}" type="parTrans" cxnId="{3010D449-1B3F-423C-9640-DDBD4BC77840}">
      <dgm:prSet/>
      <dgm:spPr/>
      <dgm:t>
        <a:bodyPr/>
        <a:lstStyle/>
        <a:p>
          <a:endParaRPr lang="en-US">
            <a:latin typeface="Segoe UI Semibold" panose="020B0702040204020203" pitchFamily="34" charset="0"/>
            <a:cs typeface="Segoe UI Semibold" panose="020B0702040204020203" pitchFamily="34" charset="0"/>
          </a:endParaRPr>
        </a:p>
      </dgm:t>
    </dgm:pt>
    <dgm:pt modelId="{02C1760D-9211-4A7D-911F-6E0D9541B820}" type="sibTrans" cxnId="{3010D449-1B3F-423C-9640-DDBD4BC77840}">
      <dgm:prSet/>
      <dgm:spPr/>
      <dgm:t>
        <a:bodyPr/>
        <a:lstStyle/>
        <a:p>
          <a:endParaRPr lang="en-US">
            <a:latin typeface="Segoe UI Semibold" panose="020B0702040204020203" pitchFamily="34" charset="0"/>
            <a:cs typeface="Segoe UI Semibold" panose="020B0702040204020203" pitchFamily="34" charset="0"/>
          </a:endParaRPr>
        </a:p>
      </dgm:t>
    </dgm:pt>
    <dgm:pt modelId="{BE0F7C0A-AD98-464B-AC9F-A9844DCBA14B}">
      <dgm:prSet/>
      <dgm:spPr/>
      <dgm:t>
        <a:bodyPr/>
        <a:lstStyle/>
        <a:p>
          <a:r>
            <a:rPr lang="en-US">
              <a:latin typeface="Segoe UI Semibold" panose="020B0702040204020203" pitchFamily="34" charset="0"/>
              <a:cs typeface="Segoe UI Semibold" panose="020B0702040204020203" pitchFamily="34" charset="0"/>
            </a:rPr>
            <a:t>They </a:t>
          </a:r>
          <a:r>
            <a:rPr lang="en-US" b="1">
              <a:latin typeface="Segoe UI Semibold" panose="020B0702040204020203" pitchFamily="34" charset="0"/>
              <a:cs typeface="Segoe UI Semibold" panose="020B0702040204020203" pitchFamily="34" charset="0"/>
            </a:rPr>
            <a:t>set a mint price</a:t>
          </a:r>
          <a:r>
            <a:rPr lang="en-US">
              <a:latin typeface="Segoe UI Semibold" panose="020B0702040204020203" pitchFamily="34" charset="0"/>
              <a:cs typeface="Segoe UI Semibold" panose="020B0702040204020203" pitchFamily="34" charset="0"/>
            </a:rPr>
            <a:t> (in ETH or token) for their subscription NFT.</a:t>
          </a:r>
        </a:p>
      </dgm:t>
    </dgm:pt>
    <dgm:pt modelId="{7A37A39C-5A0F-4189-8874-027638CE611F}" type="parTrans" cxnId="{4B527381-6FC1-4C34-84C0-959B243472C6}">
      <dgm:prSet/>
      <dgm:spPr/>
      <dgm:t>
        <a:bodyPr/>
        <a:lstStyle/>
        <a:p>
          <a:endParaRPr lang="en-US">
            <a:latin typeface="Segoe UI Semibold" panose="020B0702040204020203" pitchFamily="34" charset="0"/>
            <a:cs typeface="Segoe UI Semibold" panose="020B0702040204020203" pitchFamily="34" charset="0"/>
          </a:endParaRPr>
        </a:p>
      </dgm:t>
    </dgm:pt>
    <dgm:pt modelId="{109D8EB1-4C1C-493F-A54E-ADAA00C54CCA}" type="sibTrans" cxnId="{4B527381-6FC1-4C34-84C0-959B243472C6}">
      <dgm:prSet/>
      <dgm:spPr/>
      <dgm:t>
        <a:bodyPr/>
        <a:lstStyle/>
        <a:p>
          <a:endParaRPr lang="en-US">
            <a:latin typeface="Segoe UI Semibold" panose="020B0702040204020203" pitchFamily="34" charset="0"/>
            <a:cs typeface="Segoe UI Semibold" panose="020B0702040204020203" pitchFamily="34" charset="0"/>
          </a:endParaRPr>
        </a:p>
      </dgm:t>
    </dgm:pt>
    <dgm:pt modelId="{4003151B-8D27-495B-8E7A-2E86287C2CEA}">
      <dgm:prSet/>
      <dgm:spPr/>
      <dgm:t>
        <a:bodyPr/>
        <a:lstStyle/>
        <a:p>
          <a:r>
            <a:rPr lang="en-US" b="1">
              <a:latin typeface="Segoe UI Semibold" panose="020B0702040204020203" pitchFamily="34" charset="0"/>
              <a:cs typeface="Segoe UI Semibold" panose="020B0702040204020203" pitchFamily="34" charset="0"/>
            </a:rPr>
            <a:t>Verified or public</a:t>
          </a:r>
          <a:r>
            <a:rPr lang="en-US">
              <a:latin typeface="Segoe UI Semibold" panose="020B0702040204020203" pitchFamily="34" charset="0"/>
              <a:cs typeface="Segoe UI Semibold" panose="020B0702040204020203" pitchFamily="34" charset="0"/>
            </a:rPr>
            <a:t> users can mint the token (based on content gate), gaining access to exclusive content or perks.</a:t>
          </a:r>
        </a:p>
      </dgm:t>
    </dgm:pt>
    <dgm:pt modelId="{65F5AA31-405D-438B-87DB-894A70319C7C}" type="parTrans" cxnId="{45C6B9F6-6BCF-40BC-9727-D5E948E73A09}">
      <dgm:prSet/>
      <dgm:spPr/>
      <dgm:t>
        <a:bodyPr/>
        <a:lstStyle/>
        <a:p>
          <a:endParaRPr lang="en-US">
            <a:latin typeface="Segoe UI Semibold" panose="020B0702040204020203" pitchFamily="34" charset="0"/>
            <a:cs typeface="Segoe UI Semibold" panose="020B0702040204020203" pitchFamily="34" charset="0"/>
          </a:endParaRPr>
        </a:p>
      </dgm:t>
    </dgm:pt>
    <dgm:pt modelId="{0C172F31-D150-4BB3-A3B5-F91EBE10F993}" type="sibTrans" cxnId="{45C6B9F6-6BCF-40BC-9727-D5E948E73A09}">
      <dgm:prSet/>
      <dgm:spPr/>
      <dgm:t>
        <a:bodyPr/>
        <a:lstStyle/>
        <a:p>
          <a:endParaRPr lang="en-US">
            <a:latin typeface="Segoe UI Semibold" panose="020B0702040204020203" pitchFamily="34" charset="0"/>
            <a:cs typeface="Segoe UI Semibold" panose="020B0702040204020203" pitchFamily="34" charset="0"/>
          </a:endParaRPr>
        </a:p>
      </dgm:t>
    </dgm:pt>
    <dgm:pt modelId="{7250F50C-5EE9-4B40-BACE-E82A0FEB0FFE}">
      <dgm:prSet/>
      <dgm:spPr/>
      <dgm:t>
        <a:bodyPr/>
        <a:lstStyle/>
        <a:p>
          <a:r>
            <a:rPr lang="en-US" b="1">
              <a:latin typeface="Segoe UI Semibold" panose="020B0702040204020203" pitchFamily="34" charset="0"/>
              <a:cs typeface="Segoe UI Semibold" panose="020B0702040204020203" pitchFamily="34" charset="0"/>
            </a:rPr>
            <a:t>No intermediaries or platforms take a cut</a:t>
          </a:r>
          <a:r>
            <a:rPr lang="en-US">
              <a:latin typeface="Segoe UI Semibold" panose="020B0702040204020203" pitchFamily="34" charset="0"/>
              <a:cs typeface="Segoe UI Semibold" panose="020B0702040204020203" pitchFamily="34" charset="0"/>
            </a:rPr>
            <a:t> — creator earnings go directly to their wallet.</a:t>
          </a:r>
        </a:p>
      </dgm:t>
    </dgm:pt>
    <dgm:pt modelId="{26978042-E444-4067-A9C3-EB8ADEB50311}" type="parTrans" cxnId="{CF8C360C-6F90-40AB-B574-4CE0DDA0BF88}">
      <dgm:prSet/>
      <dgm:spPr/>
      <dgm:t>
        <a:bodyPr/>
        <a:lstStyle/>
        <a:p>
          <a:endParaRPr lang="en-US">
            <a:latin typeface="Segoe UI Semibold" panose="020B0702040204020203" pitchFamily="34" charset="0"/>
            <a:cs typeface="Segoe UI Semibold" panose="020B0702040204020203" pitchFamily="34" charset="0"/>
          </a:endParaRPr>
        </a:p>
      </dgm:t>
    </dgm:pt>
    <dgm:pt modelId="{1EE392BB-91DB-4EAB-9ED3-B3A9F7F86DB3}" type="sibTrans" cxnId="{CF8C360C-6F90-40AB-B574-4CE0DDA0BF88}">
      <dgm:prSet/>
      <dgm:spPr/>
      <dgm:t>
        <a:bodyPr/>
        <a:lstStyle/>
        <a:p>
          <a:endParaRPr lang="en-US">
            <a:latin typeface="Segoe UI Semibold" panose="020B0702040204020203" pitchFamily="34" charset="0"/>
            <a:cs typeface="Segoe UI Semibold" panose="020B0702040204020203" pitchFamily="34" charset="0"/>
          </a:endParaRPr>
        </a:p>
      </dgm:t>
    </dgm:pt>
    <dgm:pt modelId="{CA3A83A6-3FF2-4962-B80E-EE8C4F26BB3B}" type="pres">
      <dgm:prSet presAssocID="{FC5EF89B-F7A4-4056-A0A5-9F1247EC71EC}" presName="root" presStyleCnt="0">
        <dgm:presLayoutVars>
          <dgm:dir/>
          <dgm:resizeHandles val="exact"/>
        </dgm:presLayoutVars>
      </dgm:prSet>
      <dgm:spPr/>
    </dgm:pt>
    <dgm:pt modelId="{B2D0F0DD-9CA0-410C-B875-0214612C6E8B}" type="pres">
      <dgm:prSet presAssocID="{FC5EF89B-F7A4-4056-A0A5-9F1247EC71EC}" presName="container" presStyleCnt="0">
        <dgm:presLayoutVars>
          <dgm:dir/>
          <dgm:resizeHandles val="exact"/>
        </dgm:presLayoutVars>
      </dgm:prSet>
      <dgm:spPr/>
    </dgm:pt>
    <dgm:pt modelId="{D774591F-B416-4822-94A4-01CD463E15EA}" type="pres">
      <dgm:prSet presAssocID="{DE02E568-59B5-4362-B8E7-7B07837A237B}" presName="compNode" presStyleCnt="0"/>
      <dgm:spPr/>
    </dgm:pt>
    <dgm:pt modelId="{C983AACF-B63D-4CB7-B34E-6EAFC3F109EB}" type="pres">
      <dgm:prSet presAssocID="{DE02E568-59B5-4362-B8E7-7B07837A237B}" presName="iconBgRect" presStyleLbl="bgShp" presStyleIdx="0" presStyleCnt="4"/>
      <dgm:spPr/>
    </dgm:pt>
    <dgm:pt modelId="{2D9993D5-7F50-4A14-B9F8-7EEF18FC788E}" type="pres">
      <dgm:prSet presAssocID="{DE02E568-59B5-4362-B8E7-7B07837A237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89EF85E9-7920-4FBE-8337-0D17E8BDA1B1}" type="pres">
      <dgm:prSet presAssocID="{DE02E568-59B5-4362-B8E7-7B07837A237B}" presName="spaceRect" presStyleCnt="0"/>
      <dgm:spPr/>
    </dgm:pt>
    <dgm:pt modelId="{93E94D63-1ABE-49EA-8EEE-BE5993BCC60E}" type="pres">
      <dgm:prSet presAssocID="{DE02E568-59B5-4362-B8E7-7B07837A237B}" presName="textRect" presStyleLbl="revTx" presStyleIdx="0" presStyleCnt="4">
        <dgm:presLayoutVars>
          <dgm:chMax val="1"/>
          <dgm:chPref val="1"/>
        </dgm:presLayoutVars>
      </dgm:prSet>
      <dgm:spPr/>
    </dgm:pt>
    <dgm:pt modelId="{C0F7E266-DA6C-476C-AA54-124234DB3B4A}" type="pres">
      <dgm:prSet presAssocID="{02C1760D-9211-4A7D-911F-6E0D9541B820}" presName="sibTrans" presStyleLbl="sibTrans2D1" presStyleIdx="0" presStyleCnt="0"/>
      <dgm:spPr/>
    </dgm:pt>
    <dgm:pt modelId="{B9623408-D68A-4213-85BC-D968A49BDD1F}" type="pres">
      <dgm:prSet presAssocID="{BE0F7C0A-AD98-464B-AC9F-A9844DCBA14B}" presName="compNode" presStyleCnt="0"/>
      <dgm:spPr/>
    </dgm:pt>
    <dgm:pt modelId="{4E1C82E7-7260-4A41-9E8C-1E50BF3E25AA}" type="pres">
      <dgm:prSet presAssocID="{BE0F7C0A-AD98-464B-AC9F-A9844DCBA14B}" presName="iconBgRect" presStyleLbl="bgShp" presStyleIdx="1" presStyleCnt="4"/>
      <dgm:spPr/>
    </dgm:pt>
    <dgm:pt modelId="{947DFC8C-1CD8-44D8-B9E1-D7225B410981}" type="pres">
      <dgm:prSet presAssocID="{BE0F7C0A-AD98-464B-AC9F-A9844DCBA1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E5072199-D0B2-4298-AD30-017C598DB7A4}" type="pres">
      <dgm:prSet presAssocID="{BE0F7C0A-AD98-464B-AC9F-A9844DCBA14B}" presName="spaceRect" presStyleCnt="0"/>
      <dgm:spPr/>
    </dgm:pt>
    <dgm:pt modelId="{FD555C70-593A-419B-9738-94B95121ACD4}" type="pres">
      <dgm:prSet presAssocID="{BE0F7C0A-AD98-464B-AC9F-A9844DCBA14B}" presName="textRect" presStyleLbl="revTx" presStyleIdx="1" presStyleCnt="4">
        <dgm:presLayoutVars>
          <dgm:chMax val="1"/>
          <dgm:chPref val="1"/>
        </dgm:presLayoutVars>
      </dgm:prSet>
      <dgm:spPr/>
    </dgm:pt>
    <dgm:pt modelId="{BAA275DB-B7B9-4213-921B-E8E612BD1930}" type="pres">
      <dgm:prSet presAssocID="{109D8EB1-4C1C-493F-A54E-ADAA00C54CCA}" presName="sibTrans" presStyleLbl="sibTrans2D1" presStyleIdx="0" presStyleCnt="0"/>
      <dgm:spPr/>
    </dgm:pt>
    <dgm:pt modelId="{B4000046-3BE2-4C0A-9F33-BBFDC3638E74}" type="pres">
      <dgm:prSet presAssocID="{4003151B-8D27-495B-8E7A-2E86287C2CEA}" presName="compNode" presStyleCnt="0"/>
      <dgm:spPr/>
    </dgm:pt>
    <dgm:pt modelId="{F37CCC98-420C-4069-A9C7-E85F20F0A79B}" type="pres">
      <dgm:prSet presAssocID="{4003151B-8D27-495B-8E7A-2E86287C2CEA}" presName="iconBgRect" presStyleLbl="bgShp" presStyleIdx="2" presStyleCnt="4"/>
      <dgm:spPr/>
    </dgm:pt>
    <dgm:pt modelId="{C5596755-D66E-4F60-A152-4B00A2774F60}" type="pres">
      <dgm:prSet presAssocID="{4003151B-8D27-495B-8E7A-2E86287C2CE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ber"/>
        </a:ext>
      </dgm:extLst>
    </dgm:pt>
    <dgm:pt modelId="{14ECB57D-B829-4F0D-9D72-DAF9AA6F3ACB}" type="pres">
      <dgm:prSet presAssocID="{4003151B-8D27-495B-8E7A-2E86287C2CEA}" presName="spaceRect" presStyleCnt="0"/>
      <dgm:spPr/>
    </dgm:pt>
    <dgm:pt modelId="{1112FD0F-1530-4BFE-BA8A-50A49024086D}" type="pres">
      <dgm:prSet presAssocID="{4003151B-8D27-495B-8E7A-2E86287C2CEA}" presName="textRect" presStyleLbl="revTx" presStyleIdx="2" presStyleCnt="4">
        <dgm:presLayoutVars>
          <dgm:chMax val="1"/>
          <dgm:chPref val="1"/>
        </dgm:presLayoutVars>
      </dgm:prSet>
      <dgm:spPr/>
    </dgm:pt>
    <dgm:pt modelId="{0332D2B8-868A-49C5-9725-E6FA402F01DB}" type="pres">
      <dgm:prSet presAssocID="{0C172F31-D150-4BB3-A3B5-F91EBE10F993}" presName="sibTrans" presStyleLbl="sibTrans2D1" presStyleIdx="0" presStyleCnt="0"/>
      <dgm:spPr/>
    </dgm:pt>
    <dgm:pt modelId="{CD8BE4CD-64D7-4D3A-9B92-765D76D10C7E}" type="pres">
      <dgm:prSet presAssocID="{7250F50C-5EE9-4B40-BACE-E82A0FEB0FFE}" presName="compNode" presStyleCnt="0"/>
      <dgm:spPr/>
    </dgm:pt>
    <dgm:pt modelId="{15FB58B4-5E3B-46C8-BB85-52D5CA519CFC}" type="pres">
      <dgm:prSet presAssocID="{7250F50C-5EE9-4B40-BACE-E82A0FEB0FFE}" presName="iconBgRect" presStyleLbl="bgShp" presStyleIdx="3" presStyleCnt="4"/>
      <dgm:spPr/>
    </dgm:pt>
    <dgm:pt modelId="{E7563682-E83A-4DE4-AF72-435954A65B41}" type="pres">
      <dgm:prSet presAssocID="{7250F50C-5EE9-4B40-BACE-E82A0FEB0FF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let"/>
        </a:ext>
      </dgm:extLst>
    </dgm:pt>
    <dgm:pt modelId="{BDAE9EF6-120A-43E6-A300-919D7D909B8E}" type="pres">
      <dgm:prSet presAssocID="{7250F50C-5EE9-4B40-BACE-E82A0FEB0FFE}" presName="spaceRect" presStyleCnt="0"/>
      <dgm:spPr/>
    </dgm:pt>
    <dgm:pt modelId="{FAB5B1F7-1498-4089-801D-2602EA7DDDF2}" type="pres">
      <dgm:prSet presAssocID="{7250F50C-5EE9-4B40-BACE-E82A0FEB0FFE}" presName="textRect" presStyleLbl="revTx" presStyleIdx="3" presStyleCnt="4">
        <dgm:presLayoutVars>
          <dgm:chMax val="1"/>
          <dgm:chPref val="1"/>
        </dgm:presLayoutVars>
      </dgm:prSet>
      <dgm:spPr/>
    </dgm:pt>
  </dgm:ptLst>
  <dgm:cxnLst>
    <dgm:cxn modelId="{CF8C360C-6F90-40AB-B574-4CE0DDA0BF88}" srcId="{FC5EF89B-F7A4-4056-A0A5-9F1247EC71EC}" destId="{7250F50C-5EE9-4B40-BACE-E82A0FEB0FFE}" srcOrd="3" destOrd="0" parTransId="{26978042-E444-4067-A9C3-EB8ADEB50311}" sibTransId="{1EE392BB-91DB-4EAB-9ED3-B3A9F7F86DB3}"/>
    <dgm:cxn modelId="{89802F63-DA8E-4608-AB57-209DE5F44531}" type="presOf" srcId="{FC5EF89B-F7A4-4056-A0A5-9F1247EC71EC}" destId="{CA3A83A6-3FF2-4962-B80E-EE8C4F26BB3B}" srcOrd="0" destOrd="0" presId="urn:microsoft.com/office/officeart/2018/2/layout/IconCircleList"/>
    <dgm:cxn modelId="{3010D449-1B3F-423C-9640-DDBD4BC77840}" srcId="{FC5EF89B-F7A4-4056-A0A5-9F1247EC71EC}" destId="{DE02E568-59B5-4362-B8E7-7B07837A237B}" srcOrd="0" destOrd="0" parTransId="{95C3B45C-CF57-4EE1-8128-3F317E75E0D5}" sibTransId="{02C1760D-9211-4A7D-911F-6E0D9541B820}"/>
    <dgm:cxn modelId="{E00EFE72-BDF0-4FBE-9527-116A69C80C08}" type="presOf" srcId="{BE0F7C0A-AD98-464B-AC9F-A9844DCBA14B}" destId="{FD555C70-593A-419B-9738-94B95121ACD4}" srcOrd="0" destOrd="0" presId="urn:microsoft.com/office/officeart/2018/2/layout/IconCircleList"/>
    <dgm:cxn modelId="{2E0C347C-E058-4A69-8863-04770E71A71F}" type="presOf" srcId="{0C172F31-D150-4BB3-A3B5-F91EBE10F993}" destId="{0332D2B8-868A-49C5-9725-E6FA402F01DB}" srcOrd="0" destOrd="0" presId="urn:microsoft.com/office/officeart/2018/2/layout/IconCircleList"/>
    <dgm:cxn modelId="{1F8EAC7E-E1BD-4995-BADA-4044B47347BA}" type="presOf" srcId="{7250F50C-5EE9-4B40-BACE-E82A0FEB0FFE}" destId="{FAB5B1F7-1498-4089-801D-2602EA7DDDF2}" srcOrd="0" destOrd="0" presId="urn:microsoft.com/office/officeart/2018/2/layout/IconCircleList"/>
    <dgm:cxn modelId="{4B527381-6FC1-4C34-84C0-959B243472C6}" srcId="{FC5EF89B-F7A4-4056-A0A5-9F1247EC71EC}" destId="{BE0F7C0A-AD98-464B-AC9F-A9844DCBA14B}" srcOrd="1" destOrd="0" parTransId="{7A37A39C-5A0F-4189-8874-027638CE611F}" sibTransId="{109D8EB1-4C1C-493F-A54E-ADAA00C54CCA}"/>
    <dgm:cxn modelId="{6E7068CB-702A-4E42-9F91-F1B6F8092980}" type="presOf" srcId="{DE02E568-59B5-4362-B8E7-7B07837A237B}" destId="{93E94D63-1ABE-49EA-8EEE-BE5993BCC60E}" srcOrd="0" destOrd="0" presId="urn:microsoft.com/office/officeart/2018/2/layout/IconCircleList"/>
    <dgm:cxn modelId="{393DE9D1-3165-4B8F-AF50-C00920F64AF5}" type="presOf" srcId="{02C1760D-9211-4A7D-911F-6E0D9541B820}" destId="{C0F7E266-DA6C-476C-AA54-124234DB3B4A}" srcOrd="0" destOrd="0" presId="urn:microsoft.com/office/officeart/2018/2/layout/IconCircleList"/>
    <dgm:cxn modelId="{B7BDFFDD-8524-452B-B6BF-CAA88BF90386}" type="presOf" srcId="{109D8EB1-4C1C-493F-A54E-ADAA00C54CCA}" destId="{BAA275DB-B7B9-4213-921B-E8E612BD1930}" srcOrd="0" destOrd="0" presId="urn:microsoft.com/office/officeart/2018/2/layout/IconCircleList"/>
    <dgm:cxn modelId="{93757FE6-7DA1-4E4E-86FD-675ECF919AD9}" type="presOf" srcId="{4003151B-8D27-495B-8E7A-2E86287C2CEA}" destId="{1112FD0F-1530-4BFE-BA8A-50A49024086D}" srcOrd="0" destOrd="0" presId="urn:microsoft.com/office/officeart/2018/2/layout/IconCircleList"/>
    <dgm:cxn modelId="{45C6B9F6-6BCF-40BC-9727-D5E948E73A09}" srcId="{FC5EF89B-F7A4-4056-A0A5-9F1247EC71EC}" destId="{4003151B-8D27-495B-8E7A-2E86287C2CEA}" srcOrd="2" destOrd="0" parTransId="{65F5AA31-405D-438B-87DB-894A70319C7C}" sibTransId="{0C172F31-D150-4BB3-A3B5-F91EBE10F993}"/>
    <dgm:cxn modelId="{B170FEE3-A607-4392-9166-8DF6241350B1}" type="presParOf" srcId="{CA3A83A6-3FF2-4962-B80E-EE8C4F26BB3B}" destId="{B2D0F0DD-9CA0-410C-B875-0214612C6E8B}" srcOrd="0" destOrd="0" presId="urn:microsoft.com/office/officeart/2018/2/layout/IconCircleList"/>
    <dgm:cxn modelId="{8DCFFCA1-D497-4CCD-ACC9-F5AC13317812}" type="presParOf" srcId="{B2D0F0DD-9CA0-410C-B875-0214612C6E8B}" destId="{D774591F-B416-4822-94A4-01CD463E15EA}" srcOrd="0" destOrd="0" presId="urn:microsoft.com/office/officeart/2018/2/layout/IconCircleList"/>
    <dgm:cxn modelId="{8C92F561-2347-4BD5-BD9D-093C4F74D76A}" type="presParOf" srcId="{D774591F-B416-4822-94A4-01CD463E15EA}" destId="{C983AACF-B63D-4CB7-B34E-6EAFC3F109EB}" srcOrd="0" destOrd="0" presId="urn:microsoft.com/office/officeart/2018/2/layout/IconCircleList"/>
    <dgm:cxn modelId="{E13687EE-4903-4DE2-9824-1C36BC6C9D7A}" type="presParOf" srcId="{D774591F-B416-4822-94A4-01CD463E15EA}" destId="{2D9993D5-7F50-4A14-B9F8-7EEF18FC788E}" srcOrd="1" destOrd="0" presId="urn:microsoft.com/office/officeart/2018/2/layout/IconCircleList"/>
    <dgm:cxn modelId="{C77078D6-F5C6-48A9-9B54-2F51F1911097}" type="presParOf" srcId="{D774591F-B416-4822-94A4-01CD463E15EA}" destId="{89EF85E9-7920-4FBE-8337-0D17E8BDA1B1}" srcOrd="2" destOrd="0" presId="urn:microsoft.com/office/officeart/2018/2/layout/IconCircleList"/>
    <dgm:cxn modelId="{16730051-662F-45EA-97E5-5217FBEAAC02}" type="presParOf" srcId="{D774591F-B416-4822-94A4-01CD463E15EA}" destId="{93E94D63-1ABE-49EA-8EEE-BE5993BCC60E}" srcOrd="3" destOrd="0" presId="urn:microsoft.com/office/officeart/2018/2/layout/IconCircleList"/>
    <dgm:cxn modelId="{46A56FA1-D242-461C-88A8-40E7FD80FC3C}" type="presParOf" srcId="{B2D0F0DD-9CA0-410C-B875-0214612C6E8B}" destId="{C0F7E266-DA6C-476C-AA54-124234DB3B4A}" srcOrd="1" destOrd="0" presId="urn:microsoft.com/office/officeart/2018/2/layout/IconCircleList"/>
    <dgm:cxn modelId="{E4C4B853-5B39-4406-B829-4D81C7683559}" type="presParOf" srcId="{B2D0F0DD-9CA0-410C-B875-0214612C6E8B}" destId="{B9623408-D68A-4213-85BC-D968A49BDD1F}" srcOrd="2" destOrd="0" presId="urn:microsoft.com/office/officeart/2018/2/layout/IconCircleList"/>
    <dgm:cxn modelId="{941DC6AC-7A3E-4461-9AC0-4B648CC2F0D6}" type="presParOf" srcId="{B9623408-D68A-4213-85BC-D968A49BDD1F}" destId="{4E1C82E7-7260-4A41-9E8C-1E50BF3E25AA}" srcOrd="0" destOrd="0" presId="urn:microsoft.com/office/officeart/2018/2/layout/IconCircleList"/>
    <dgm:cxn modelId="{2E8799DE-ECC5-4763-B03C-E8E4077A21E8}" type="presParOf" srcId="{B9623408-D68A-4213-85BC-D968A49BDD1F}" destId="{947DFC8C-1CD8-44D8-B9E1-D7225B410981}" srcOrd="1" destOrd="0" presId="urn:microsoft.com/office/officeart/2018/2/layout/IconCircleList"/>
    <dgm:cxn modelId="{5704357F-4A7A-4D61-8B3A-B38A41ACB6F2}" type="presParOf" srcId="{B9623408-D68A-4213-85BC-D968A49BDD1F}" destId="{E5072199-D0B2-4298-AD30-017C598DB7A4}" srcOrd="2" destOrd="0" presId="urn:microsoft.com/office/officeart/2018/2/layout/IconCircleList"/>
    <dgm:cxn modelId="{EC30C1BD-B5D1-4F29-8081-F079B2C3121D}" type="presParOf" srcId="{B9623408-D68A-4213-85BC-D968A49BDD1F}" destId="{FD555C70-593A-419B-9738-94B95121ACD4}" srcOrd="3" destOrd="0" presId="urn:microsoft.com/office/officeart/2018/2/layout/IconCircleList"/>
    <dgm:cxn modelId="{B0AC0420-481C-4DF5-8D60-5681BBC11503}" type="presParOf" srcId="{B2D0F0DD-9CA0-410C-B875-0214612C6E8B}" destId="{BAA275DB-B7B9-4213-921B-E8E612BD1930}" srcOrd="3" destOrd="0" presId="urn:microsoft.com/office/officeart/2018/2/layout/IconCircleList"/>
    <dgm:cxn modelId="{F9467677-9219-4AC9-8855-DAF6E07C1E81}" type="presParOf" srcId="{B2D0F0DD-9CA0-410C-B875-0214612C6E8B}" destId="{B4000046-3BE2-4C0A-9F33-BBFDC3638E74}" srcOrd="4" destOrd="0" presId="urn:microsoft.com/office/officeart/2018/2/layout/IconCircleList"/>
    <dgm:cxn modelId="{A04E8851-8A22-4B4E-9660-031950D17479}" type="presParOf" srcId="{B4000046-3BE2-4C0A-9F33-BBFDC3638E74}" destId="{F37CCC98-420C-4069-A9C7-E85F20F0A79B}" srcOrd="0" destOrd="0" presId="urn:microsoft.com/office/officeart/2018/2/layout/IconCircleList"/>
    <dgm:cxn modelId="{D3A70E15-3C00-4A24-A74A-FFCA252F9066}" type="presParOf" srcId="{B4000046-3BE2-4C0A-9F33-BBFDC3638E74}" destId="{C5596755-D66E-4F60-A152-4B00A2774F60}" srcOrd="1" destOrd="0" presId="urn:microsoft.com/office/officeart/2018/2/layout/IconCircleList"/>
    <dgm:cxn modelId="{74DB0EC0-E0AB-4345-BDF1-00513868CEF0}" type="presParOf" srcId="{B4000046-3BE2-4C0A-9F33-BBFDC3638E74}" destId="{14ECB57D-B829-4F0D-9D72-DAF9AA6F3ACB}" srcOrd="2" destOrd="0" presId="urn:microsoft.com/office/officeart/2018/2/layout/IconCircleList"/>
    <dgm:cxn modelId="{A462D314-3967-4C0E-9D97-D0A31C77FE0F}" type="presParOf" srcId="{B4000046-3BE2-4C0A-9F33-BBFDC3638E74}" destId="{1112FD0F-1530-4BFE-BA8A-50A49024086D}" srcOrd="3" destOrd="0" presId="urn:microsoft.com/office/officeart/2018/2/layout/IconCircleList"/>
    <dgm:cxn modelId="{9AD6C11F-7E5A-43B3-81C3-E350F2E48174}" type="presParOf" srcId="{B2D0F0DD-9CA0-410C-B875-0214612C6E8B}" destId="{0332D2B8-868A-49C5-9725-E6FA402F01DB}" srcOrd="5" destOrd="0" presId="urn:microsoft.com/office/officeart/2018/2/layout/IconCircleList"/>
    <dgm:cxn modelId="{15B03D6E-1B85-4F39-BF99-39337959945E}" type="presParOf" srcId="{B2D0F0DD-9CA0-410C-B875-0214612C6E8B}" destId="{CD8BE4CD-64D7-4D3A-9B92-765D76D10C7E}" srcOrd="6" destOrd="0" presId="urn:microsoft.com/office/officeart/2018/2/layout/IconCircleList"/>
    <dgm:cxn modelId="{75578FDC-BB1D-4B66-86C4-9E5C5F82510E}" type="presParOf" srcId="{CD8BE4CD-64D7-4D3A-9B92-765D76D10C7E}" destId="{15FB58B4-5E3B-46C8-BB85-52D5CA519CFC}" srcOrd="0" destOrd="0" presId="urn:microsoft.com/office/officeart/2018/2/layout/IconCircleList"/>
    <dgm:cxn modelId="{5D9ED536-8EBC-4F0C-A2EA-D3F5289F0F84}" type="presParOf" srcId="{CD8BE4CD-64D7-4D3A-9B92-765D76D10C7E}" destId="{E7563682-E83A-4DE4-AF72-435954A65B41}" srcOrd="1" destOrd="0" presId="urn:microsoft.com/office/officeart/2018/2/layout/IconCircleList"/>
    <dgm:cxn modelId="{3A032657-14D9-4207-9AA6-8087FE16B953}" type="presParOf" srcId="{CD8BE4CD-64D7-4D3A-9B92-765D76D10C7E}" destId="{BDAE9EF6-120A-43E6-A300-919D7D909B8E}" srcOrd="2" destOrd="0" presId="urn:microsoft.com/office/officeart/2018/2/layout/IconCircleList"/>
    <dgm:cxn modelId="{0066A01F-A176-4444-A21E-72C42AF32870}" type="presParOf" srcId="{CD8BE4CD-64D7-4D3A-9B92-765D76D10C7E}" destId="{FAB5B1F7-1498-4089-801D-2602EA7DDDF2}"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8B1723-5765-49B2-A3B8-852F0A6C1DCB}"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16C27A0E-7006-4A93-AEC5-FD56AA688116}">
      <dgm:prSet/>
      <dgm:spPr/>
      <dgm:t>
        <a:bodyPr/>
        <a:lstStyle/>
        <a:p>
          <a:r>
            <a:rPr lang="en-US" b="1"/>
            <a:t>🔍 Objective:</a:t>
          </a:r>
          <a:endParaRPr lang="en-US"/>
        </a:p>
      </dgm:t>
    </dgm:pt>
    <dgm:pt modelId="{A821F6C4-203D-47D6-A85D-75EE04755479}" type="parTrans" cxnId="{602CF76D-0703-4BFB-B86F-EA488A6E9F33}">
      <dgm:prSet/>
      <dgm:spPr/>
      <dgm:t>
        <a:bodyPr/>
        <a:lstStyle/>
        <a:p>
          <a:endParaRPr lang="en-US"/>
        </a:p>
      </dgm:t>
    </dgm:pt>
    <dgm:pt modelId="{C06FBDFA-1204-4362-A9EA-D716C79D8FBF}" type="sibTrans" cxnId="{602CF76D-0703-4BFB-B86F-EA488A6E9F33}">
      <dgm:prSet/>
      <dgm:spPr/>
      <dgm:t>
        <a:bodyPr/>
        <a:lstStyle/>
        <a:p>
          <a:endParaRPr lang="en-US"/>
        </a:p>
      </dgm:t>
    </dgm:pt>
    <dgm:pt modelId="{AA1C8917-91AA-4D55-955B-FF7AADEB16DC}">
      <dgm:prSet/>
      <dgm:spPr/>
      <dgm:t>
        <a:bodyPr/>
        <a:lstStyle/>
        <a:p>
          <a:r>
            <a:rPr lang="en-US"/>
            <a:t>Empower verified creators to broadcast live, gated content using Creator Token Decentralized Subscriber Gating (CTDSG).</a:t>
          </a:r>
        </a:p>
      </dgm:t>
    </dgm:pt>
    <dgm:pt modelId="{8D94F071-8626-4DAA-8F80-3CC0E2C249FF}" type="parTrans" cxnId="{8F18E0ED-603B-44B5-BF10-03A48F8BB2CD}">
      <dgm:prSet/>
      <dgm:spPr/>
      <dgm:t>
        <a:bodyPr/>
        <a:lstStyle/>
        <a:p>
          <a:endParaRPr lang="en-US"/>
        </a:p>
      </dgm:t>
    </dgm:pt>
    <dgm:pt modelId="{8F9FA620-8775-4E15-BABA-9A7A26A4256B}" type="sibTrans" cxnId="{8F18E0ED-603B-44B5-BF10-03A48F8BB2CD}">
      <dgm:prSet/>
      <dgm:spPr/>
      <dgm:t>
        <a:bodyPr/>
        <a:lstStyle/>
        <a:p>
          <a:endParaRPr lang="en-US"/>
        </a:p>
      </dgm:t>
    </dgm:pt>
    <dgm:pt modelId="{28F9E18C-9D73-4A1F-BBFF-97FB9EBB444B}">
      <dgm:prSet/>
      <dgm:spPr/>
      <dgm:t>
        <a:bodyPr/>
        <a:lstStyle/>
        <a:p>
          <a:r>
            <a:rPr lang="en-US" b="1"/>
            <a:t>📦 Features:</a:t>
          </a:r>
          <a:endParaRPr lang="en-US"/>
        </a:p>
      </dgm:t>
    </dgm:pt>
    <dgm:pt modelId="{44805391-8C7A-4D94-A8E2-6E6F7800CE37}" type="parTrans" cxnId="{BF4EDBB5-4CDF-4A7A-A15D-49351D5A9E5F}">
      <dgm:prSet/>
      <dgm:spPr/>
      <dgm:t>
        <a:bodyPr/>
        <a:lstStyle/>
        <a:p>
          <a:endParaRPr lang="en-US"/>
        </a:p>
      </dgm:t>
    </dgm:pt>
    <dgm:pt modelId="{77EB1285-7BB4-44FA-8415-2FE34366A4BC}" type="sibTrans" cxnId="{BF4EDBB5-4CDF-4A7A-A15D-49351D5A9E5F}">
      <dgm:prSet/>
      <dgm:spPr/>
      <dgm:t>
        <a:bodyPr/>
        <a:lstStyle/>
        <a:p>
          <a:endParaRPr lang="en-US"/>
        </a:p>
      </dgm:t>
    </dgm:pt>
    <dgm:pt modelId="{0FD90C4C-3D83-4953-81E5-28D20BFE880C}">
      <dgm:prSet/>
      <dgm:spPr/>
      <dgm:t>
        <a:bodyPr/>
        <a:lstStyle/>
        <a:p>
          <a:r>
            <a:rPr lang="en-US"/>
            <a:t>🔒 CTDSG token-gated stream access</a:t>
          </a:r>
        </a:p>
      </dgm:t>
    </dgm:pt>
    <dgm:pt modelId="{EAC13FF4-0C05-47F1-94A2-03897114C258}" type="parTrans" cxnId="{5DA7DC17-A21C-4990-BE23-1FC29EB9E649}">
      <dgm:prSet/>
      <dgm:spPr/>
      <dgm:t>
        <a:bodyPr/>
        <a:lstStyle/>
        <a:p>
          <a:endParaRPr lang="en-US"/>
        </a:p>
      </dgm:t>
    </dgm:pt>
    <dgm:pt modelId="{8A80C501-7D89-47E7-B1F8-14C7DCD23C12}" type="sibTrans" cxnId="{5DA7DC17-A21C-4990-BE23-1FC29EB9E649}">
      <dgm:prSet/>
      <dgm:spPr/>
      <dgm:t>
        <a:bodyPr/>
        <a:lstStyle/>
        <a:p>
          <a:endParaRPr lang="en-US"/>
        </a:p>
      </dgm:t>
    </dgm:pt>
    <dgm:pt modelId="{7A544E95-6CB5-4DBE-888D-3961F263257E}">
      <dgm:prSet/>
      <dgm:spPr/>
      <dgm:t>
        <a:bodyPr/>
        <a:lstStyle/>
        <a:p>
          <a:r>
            <a:rPr lang="en-US"/>
            <a:t>🧑‍🎤 Creator-controlled live sessions</a:t>
          </a:r>
        </a:p>
      </dgm:t>
    </dgm:pt>
    <dgm:pt modelId="{8FD8FDC8-1E58-4B77-87C8-843B15B883F6}" type="parTrans" cxnId="{4DFC92E5-B921-410D-B848-6D5CD0F87410}">
      <dgm:prSet/>
      <dgm:spPr/>
      <dgm:t>
        <a:bodyPr/>
        <a:lstStyle/>
        <a:p>
          <a:endParaRPr lang="en-US"/>
        </a:p>
      </dgm:t>
    </dgm:pt>
    <dgm:pt modelId="{B59FEE42-34F0-4F5E-BDE3-2ADCC9DD0B79}" type="sibTrans" cxnId="{4DFC92E5-B921-410D-B848-6D5CD0F87410}">
      <dgm:prSet/>
      <dgm:spPr/>
      <dgm:t>
        <a:bodyPr/>
        <a:lstStyle/>
        <a:p>
          <a:endParaRPr lang="en-US"/>
        </a:p>
      </dgm:t>
    </dgm:pt>
    <dgm:pt modelId="{2EF6D861-F0EA-419D-A0F4-BD2A76C5DCBC}">
      <dgm:prSet/>
      <dgm:spPr/>
      <dgm:t>
        <a:bodyPr/>
        <a:lstStyle/>
        <a:p>
          <a:r>
            <a:rPr lang="en-US"/>
            <a:t>💬 Real-time chat + tipping in CAMC</a:t>
          </a:r>
        </a:p>
      </dgm:t>
    </dgm:pt>
    <dgm:pt modelId="{7C241C32-6346-4929-A1B9-1AF147BA3255}" type="parTrans" cxnId="{4256CD8F-9C93-4036-9BA2-95EA0A848F71}">
      <dgm:prSet/>
      <dgm:spPr/>
      <dgm:t>
        <a:bodyPr/>
        <a:lstStyle/>
        <a:p>
          <a:endParaRPr lang="en-US"/>
        </a:p>
      </dgm:t>
    </dgm:pt>
    <dgm:pt modelId="{C23D7C0A-9593-4693-92AB-68771B398693}" type="sibTrans" cxnId="{4256CD8F-9C93-4036-9BA2-95EA0A848F71}">
      <dgm:prSet/>
      <dgm:spPr/>
      <dgm:t>
        <a:bodyPr/>
        <a:lstStyle/>
        <a:p>
          <a:endParaRPr lang="en-US"/>
        </a:p>
      </dgm:t>
    </dgm:pt>
    <dgm:pt modelId="{E0497F78-DED0-4A6E-9082-61C0B48A1798}">
      <dgm:prSet/>
      <dgm:spPr/>
      <dgm:t>
        <a:bodyPr/>
        <a:lstStyle/>
        <a:p>
          <a:r>
            <a:rPr lang="en-US"/>
            <a:t>📅 Stream scheduling &amp; analytics</a:t>
          </a:r>
        </a:p>
      </dgm:t>
    </dgm:pt>
    <dgm:pt modelId="{E54AF75B-D97D-49AB-82B1-D5BE7A9445B0}" type="parTrans" cxnId="{A53EC595-85DA-4F9F-AC43-11DEBD359B4D}">
      <dgm:prSet/>
      <dgm:spPr/>
      <dgm:t>
        <a:bodyPr/>
        <a:lstStyle/>
        <a:p>
          <a:endParaRPr lang="en-US"/>
        </a:p>
      </dgm:t>
    </dgm:pt>
    <dgm:pt modelId="{F20B776B-DDDE-4D84-9BAE-680EE32253B0}" type="sibTrans" cxnId="{A53EC595-85DA-4F9F-AC43-11DEBD359B4D}">
      <dgm:prSet/>
      <dgm:spPr/>
      <dgm:t>
        <a:bodyPr/>
        <a:lstStyle/>
        <a:p>
          <a:endParaRPr lang="en-US"/>
        </a:p>
      </dgm:t>
    </dgm:pt>
    <dgm:pt modelId="{1792BDDF-AF8E-41AD-A486-CFBCEE5C4A5A}">
      <dgm:prSet/>
      <dgm:spPr/>
      <dgm:t>
        <a:bodyPr/>
        <a:lstStyle/>
        <a:p>
          <a:r>
            <a:rPr lang="en-US" b="1"/>
            <a:t>💰 Funding Requested:</a:t>
          </a:r>
          <a:endParaRPr lang="en-US"/>
        </a:p>
      </dgm:t>
    </dgm:pt>
    <dgm:pt modelId="{DFF661AB-AE40-41A4-90CF-8E3721391A15}" type="parTrans" cxnId="{276319B0-7577-41C8-894C-8CBB1DA6555C}">
      <dgm:prSet/>
      <dgm:spPr/>
      <dgm:t>
        <a:bodyPr/>
        <a:lstStyle/>
        <a:p>
          <a:endParaRPr lang="en-US"/>
        </a:p>
      </dgm:t>
    </dgm:pt>
    <dgm:pt modelId="{D6552C36-1032-44CC-ADF4-E3B9250134E8}" type="sibTrans" cxnId="{276319B0-7577-41C8-894C-8CBB1DA6555C}">
      <dgm:prSet/>
      <dgm:spPr/>
      <dgm:t>
        <a:bodyPr/>
        <a:lstStyle/>
        <a:p>
          <a:endParaRPr lang="en-US"/>
        </a:p>
      </dgm:t>
    </dgm:pt>
    <dgm:pt modelId="{9A6CAB98-B1A2-48E4-A479-4887543E30F3}">
      <dgm:prSet/>
      <dgm:spPr/>
      <dgm:t>
        <a:bodyPr/>
        <a:lstStyle/>
        <a:p>
          <a:r>
            <a:rPr lang="en-US"/>
            <a:t>200,000 CAMC</a:t>
          </a:r>
          <a:br>
            <a:rPr lang="en-US"/>
          </a:br>
          <a:r>
            <a:rPr lang="en-US"/>
            <a:t>(includes dev bounty, infra, UX tooling)</a:t>
          </a:r>
        </a:p>
      </dgm:t>
    </dgm:pt>
    <dgm:pt modelId="{EB938598-F2E6-405D-823C-A74574475FA9}" type="parTrans" cxnId="{91744322-E7F1-4F4B-92EB-63819B76FD7B}">
      <dgm:prSet/>
      <dgm:spPr/>
      <dgm:t>
        <a:bodyPr/>
        <a:lstStyle/>
        <a:p>
          <a:endParaRPr lang="en-US"/>
        </a:p>
      </dgm:t>
    </dgm:pt>
    <dgm:pt modelId="{79855A1D-F3E6-4D6D-B029-E73555283246}" type="sibTrans" cxnId="{91744322-E7F1-4F4B-92EB-63819B76FD7B}">
      <dgm:prSet/>
      <dgm:spPr/>
      <dgm:t>
        <a:bodyPr/>
        <a:lstStyle/>
        <a:p>
          <a:endParaRPr lang="en-US"/>
        </a:p>
      </dgm:t>
    </dgm:pt>
    <dgm:pt modelId="{C5E010D2-012F-4377-8BF3-A67DE21A92F5}">
      <dgm:prSet/>
      <dgm:spPr/>
      <dgm:t>
        <a:bodyPr/>
        <a:lstStyle/>
        <a:p>
          <a:r>
            <a:rPr lang="en-US" b="1"/>
            <a:t>📅 Milestones:</a:t>
          </a:r>
          <a:endParaRPr lang="en-US"/>
        </a:p>
      </dgm:t>
    </dgm:pt>
    <dgm:pt modelId="{C5D26263-4531-4F60-8635-866896873066}" type="parTrans" cxnId="{1C9F587B-DECD-4D59-AC1A-1A9125DAFF73}">
      <dgm:prSet/>
      <dgm:spPr/>
      <dgm:t>
        <a:bodyPr/>
        <a:lstStyle/>
        <a:p>
          <a:endParaRPr lang="en-US"/>
        </a:p>
      </dgm:t>
    </dgm:pt>
    <dgm:pt modelId="{6D01E0C4-6786-4FD0-AF1B-82A86944CE42}" type="sibTrans" cxnId="{1C9F587B-DECD-4D59-AC1A-1A9125DAFF73}">
      <dgm:prSet/>
      <dgm:spPr/>
      <dgm:t>
        <a:bodyPr/>
        <a:lstStyle/>
        <a:p>
          <a:endParaRPr lang="en-US"/>
        </a:p>
      </dgm:t>
    </dgm:pt>
    <dgm:pt modelId="{266EB732-24A7-40D5-A09A-CA3B65927C16}">
      <dgm:prSet/>
      <dgm:spPr/>
      <dgm:t>
        <a:bodyPr/>
        <a:lstStyle/>
        <a:p>
          <a:r>
            <a:rPr lang="en-US"/>
            <a:t>Q4 2025: MVP Launch (Access-Gated Streaming)</a:t>
          </a:r>
        </a:p>
      </dgm:t>
    </dgm:pt>
    <dgm:pt modelId="{2E5F8C49-30E5-449F-ACB7-4A47B640ECF6}" type="parTrans" cxnId="{F9C54165-5612-4B64-AEBF-5A00CFBA1B32}">
      <dgm:prSet/>
      <dgm:spPr/>
      <dgm:t>
        <a:bodyPr/>
        <a:lstStyle/>
        <a:p>
          <a:endParaRPr lang="en-US"/>
        </a:p>
      </dgm:t>
    </dgm:pt>
    <dgm:pt modelId="{821A9FCD-4119-4E4E-98D6-FE008C8776B2}" type="sibTrans" cxnId="{F9C54165-5612-4B64-AEBF-5A00CFBA1B32}">
      <dgm:prSet/>
      <dgm:spPr/>
      <dgm:t>
        <a:bodyPr/>
        <a:lstStyle/>
        <a:p>
          <a:endParaRPr lang="en-US"/>
        </a:p>
      </dgm:t>
    </dgm:pt>
    <dgm:pt modelId="{EC42AEB6-6383-481E-9921-4D4973F9A223}">
      <dgm:prSet/>
      <dgm:spPr/>
      <dgm:t>
        <a:bodyPr/>
        <a:lstStyle/>
        <a:p>
          <a:r>
            <a:rPr lang="en-US"/>
            <a:t>Q1 2026: Tipping + Viewer Analytics</a:t>
          </a:r>
        </a:p>
      </dgm:t>
    </dgm:pt>
    <dgm:pt modelId="{F7262BF0-94DF-4115-AB83-3F30A71E5757}" type="parTrans" cxnId="{31007D3F-5C20-47AF-9C4A-ED65CD3669CF}">
      <dgm:prSet/>
      <dgm:spPr/>
      <dgm:t>
        <a:bodyPr/>
        <a:lstStyle/>
        <a:p>
          <a:endParaRPr lang="en-US"/>
        </a:p>
      </dgm:t>
    </dgm:pt>
    <dgm:pt modelId="{763F9E15-BC6D-4651-820B-23C46E0DCC12}" type="sibTrans" cxnId="{31007D3F-5C20-47AF-9C4A-ED65CD3669CF}">
      <dgm:prSet/>
      <dgm:spPr/>
      <dgm:t>
        <a:bodyPr/>
        <a:lstStyle/>
        <a:p>
          <a:endParaRPr lang="en-US"/>
        </a:p>
      </dgm:t>
    </dgm:pt>
    <dgm:pt modelId="{500E097F-AE00-4BC5-9663-17E8CBACD56D}">
      <dgm:prSet/>
      <dgm:spPr/>
      <dgm:t>
        <a:bodyPr/>
        <a:lstStyle/>
        <a:p>
          <a:r>
            <a:rPr lang="en-US"/>
            <a:t>Q2 2026: Decentralized Archiving</a:t>
          </a:r>
        </a:p>
      </dgm:t>
    </dgm:pt>
    <dgm:pt modelId="{D145C86D-EDA0-43DC-B1EB-B373A75E5270}" type="parTrans" cxnId="{8AD8C5F8-ED85-4A38-AD2B-953438C379FF}">
      <dgm:prSet/>
      <dgm:spPr/>
      <dgm:t>
        <a:bodyPr/>
        <a:lstStyle/>
        <a:p>
          <a:endParaRPr lang="en-US"/>
        </a:p>
      </dgm:t>
    </dgm:pt>
    <dgm:pt modelId="{35C1D7DC-34B8-48F4-919F-4C4B1A30F7A3}" type="sibTrans" cxnId="{8AD8C5F8-ED85-4A38-AD2B-953438C379FF}">
      <dgm:prSet/>
      <dgm:spPr/>
      <dgm:t>
        <a:bodyPr/>
        <a:lstStyle/>
        <a:p>
          <a:endParaRPr lang="en-US"/>
        </a:p>
      </dgm:t>
    </dgm:pt>
    <dgm:pt modelId="{EC85510A-385D-4B5B-B64E-C4CC318A35B9}">
      <dgm:prSet/>
      <dgm:spPr/>
      <dgm:t>
        <a:bodyPr/>
        <a:lstStyle/>
        <a:p>
          <a:r>
            <a:rPr lang="en-US" b="1"/>
            <a:t>🟢 Outcome:</a:t>
          </a:r>
          <a:endParaRPr lang="en-US"/>
        </a:p>
      </dgm:t>
    </dgm:pt>
    <dgm:pt modelId="{1AED85D6-F4EB-4708-8436-34A59E1BBF0A}" type="parTrans" cxnId="{47C01A6C-A9CB-43D8-83C4-98963EFA9DAA}">
      <dgm:prSet/>
      <dgm:spPr/>
      <dgm:t>
        <a:bodyPr/>
        <a:lstStyle/>
        <a:p>
          <a:endParaRPr lang="en-US"/>
        </a:p>
      </dgm:t>
    </dgm:pt>
    <dgm:pt modelId="{34D2CBCC-4779-41A6-A6C1-05389077B681}" type="sibTrans" cxnId="{47C01A6C-A9CB-43D8-83C4-98963EFA9DAA}">
      <dgm:prSet/>
      <dgm:spPr/>
      <dgm:t>
        <a:bodyPr/>
        <a:lstStyle/>
        <a:p>
          <a:endParaRPr lang="en-US"/>
        </a:p>
      </dgm:t>
    </dgm:pt>
    <dgm:pt modelId="{76B557EB-956A-449F-BCBB-4BD43EC01839}">
      <dgm:prSet/>
      <dgm:spPr/>
      <dgm:t>
        <a:bodyPr/>
        <a:lstStyle/>
        <a:p>
          <a:r>
            <a:rPr lang="en-US"/>
            <a:t>Boosts creator engagement, CAMC utility, and ecosystem stickiness</a:t>
          </a:r>
        </a:p>
      </dgm:t>
    </dgm:pt>
    <dgm:pt modelId="{E8568801-A35E-47AA-8BD6-2FF97F941AF1}" type="parTrans" cxnId="{C05958B7-40E0-4F62-A790-561D1FF87157}">
      <dgm:prSet/>
      <dgm:spPr/>
      <dgm:t>
        <a:bodyPr/>
        <a:lstStyle/>
        <a:p>
          <a:endParaRPr lang="en-US"/>
        </a:p>
      </dgm:t>
    </dgm:pt>
    <dgm:pt modelId="{7B85BFD6-9750-467F-8C12-95023F5B8851}" type="sibTrans" cxnId="{C05958B7-40E0-4F62-A790-561D1FF87157}">
      <dgm:prSet/>
      <dgm:spPr/>
      <dgm:t>
        <a:bodyPr/>
        <a:lstStyle/>
        <a:p>
          <a:endParaRPr lang="en-US"/>
        </a:p>
      </dgm:t>
    </dgm:pt>
    <dgm:pt modelId="{30B543B4-F0DC-4562-983B-7E7BC6AAC9F2}" type="pres">
      <dgm:prSet presAssocID="{048B1723-5765-49B2-A3B8-852F0A6C1DCB}" presName="linear" presStyleCnt="0">
        <dgm:presLayoutVars>
          <dgm:animLvl val="lvl"/>
          <dgm:resizeHandles val="exact"/>
        </dgm:presLayoutVars>
      </dgm:prSet>
      <dgm:spPr/>
    </dgm:pt>
    <dgm:pt modelId="{25B5CCF0-EE71-46D2-8827-928C8DFFBDA1}" type="pres">
      <dgm:prSet presAssocID="{16C27A0E-7006-4A93-AEC5-FD56AA688116}" presName="parentText" presStyleLbl="node1" presStyleIdx="0" presStyleCnt="5">
        <dgm:presLayoutVars>
          <dgm:chMax val="0"/>
          <dgm:bulletEnabled val="1"/>
        </dgm:presLayoutVars>
      </dgm:prSet>
      <dgm:spPr/>
    </dgm:pt>
    <dgm:pt modelId="{787CD1EB-218F-4B2B-BB96-01DF46D3F223}" type="pres">
      <dgm:prSet presAssocID="{16C27A0E-7006-4A93-AEC5-FD56AA688116}" presName="childText" presStyleLbl="revTx" presStyleIdx="0" presStyleCnt="5">
        <dgm:presLayoutVars>
          <dgm:bulletEnabled val="1"/>
        </dgm:presLayoutVars>
      </dgm:prSet>
      <dgm:spPr/>
    </dgm:pt>
    <dgm:pt modelId="{0D6D3954-A122-4C70-B3D3-0D3BE786E7E7}" type="pres">
      <dgm:prSet presAssocID="{28F9E18C-9D73-4A1F-BBFF-97FB9EBB444B}" presName="parentText" presStyleLbl="node1" presStyleIdx="1" presStyleCnt="5">
        <dgm:presLayoutVars>
          <dgm:chMax val="0"/>
          <dgm:bulletEnabled val="1"/>
        </dgm:presLayoutVars>
      </dgm:prSet>
      <dgm:spPr/>
    </dgm:pt>
    <dgm:pt modelId="{B13796CC-2A29-4EAA-A974-06B7F70270FE}" type="pres">
      <dgm:prSet presAssocID="{28F9E18C-9D73-4A1F-BBFF-97FB9EBB444B}" presName="childText" presStyleLbl="revTx" presStyleIdx="1" presStyleCnt="5">
        <dgm:presLayoutVars>
          <dgm:bulletEnabled val="1"/>
        </dgm:presLayoutVars>
      </dgm:prSet>
      <dgm:spPr/>
    </dgm:pt>
    <dgm:pt modelId="{E08E0C2D-2475-45EE-9F93-155100AA0247}" type="pres">
      <dgm:prSet presAssocID="{1792BDDF-AF8E-41AD-A486-CFBCEE5C4A5A}" presName="parentText" presStyleLbl="node1" presStyleIdx="2" presStyleCnt="5">
        <dgm:presLayoutVars>
          <dgm:chMax val="0"/>
          <dgm:bulletEnabled val="1"/>
        </dgm:presLayoutVars>
      </dgm:prSet>
      <dgm:spPr/>
    </dgm:pt>
    <dgm:pt modelId="{54268AB5-3C4A-4B4D-9D59-BC139D95E11D}" type="pres">
      <dgm:prSet presAssocID="{1792BDDF-AF8E-41AD-A486-CFBCEE5C4A5A}" presName="childText" presStyleLbl="revTx" presStyleIdx="2" presStyleCnt="5">
        <dgm:presLayoutVars>
          <dgm:bulletEnabled val="1"/>
        </dgm:presLayoutVars>
      </dgm:prSet>
      <dgm:spPr/>
    </dgm:pt>
    <dgm:pt modelId="{629DE18A-4186-4BAB-AAC4-598D3056B071}" type="pres">
      <dgm:prSet presAssocID="{C5E010D2-012F-4377-8BF3-A67DE21A92F5}" presName="parentText" presStyleLbl="node1" presStyleIdx="3" presStyleCnt="5">
        <dgm:presLayoutVars>
          <dgm:chMax val="0"/>
          <dgm:bulletEnabled val="1"/>
        </dgm:presLayoutVars>
      </dgm:prSet>
      <dgm:spPr/>
    </dgm:pt>
    <dgm:pt modelId="{848C7543-EAE9-4EE9-A48C-88F7BC68FE74}" type="pres">
      <dgm:prSet presAssocID="{C5E010D2-012F-4377-8BF3-A67DE21A92F5}" presName="childText" presStyleLbl="revTx" presStyleIdx="3" presStyleCnt="5">
        <dgm:presLayoutVars>
          <dgm:bulletEnabled val="1"/>
        </dgm:presLayoutVars>
      </dgm:prSet>
      <dgm:spPr/>
    </dgm:pt>
    <dgm:pt modelId="{ABC82189-2C85-4420-B9EA-F129A347DE20}" type="pres">
      <dgm:prSet presAssocID="{EC85510A-385D-4B5B-B64E-C4CC318A35B9}" presName="parentText" presStyleLbl="node1" presStyleIdx="4" presStyleCnt="5">
        <dgm:presLayoutVars>
          <dgm:chMax val="0"/>
          <dgm:bulletEnabled val="1"/>
        </dgm:presLayoutVars>
      </dgm:prSet>
      <dgm:spPr/>
    </dgm:pt>
    <dgm:pt modelId="{9732CA50-3B22-4BB2-AFF2-F33B49F2B019}" type="pres">
      <dgm:prSet presAssocID="{EC85510A-385D-4B5B-B64E-C4CC318A35B9}" presName="childText" presStyleLbl="revTx" presStyleIdx="4" presStyleCnt="5">
        <dgm:presLayoutVars>
          <dgm:bulletEnabled val="1"/>
        </dgm:presLayoutVars>
      </dgm:prSet>
      <dgm:spPr/>
    </dgm:pt>
  </dgm:ptLst>
  <dgm:cxnLst>
    <dgm:cxn modelId="{1AB3FA02-B977-4A67-8E9D-7FADCA9FDED6}" type="presOf" srcId="{500E097F-AE00-4BC5-9663-17E8CBACD56D}" destId="{848C7543-EAE9-4EE9-A48C-88F7BC68FE74}" srcOrd="0" destOrd="2" presId="urn:microsoft.com/office/officeart/2005/8/layout/vList2"/>
    <dgm:cxn modelId="{EFB7D10F-58D8-45E5-B4BC-31B923048EFF}" type="presOf" srcId="{9A6CAB98-B1A2-48E4-A479-4887543E30F3}" destId="{54268AB5-3C4A-4B4D-9D59-BC139D95E11D}" srcOrd="0" destOrd="0" presId="urn:microsoft.com/office/officeart/2005/8/layout/vList2"/>
    <dgm:cxn modelId="{88FCC511-2E13-4D28-B2FB-9A603A329AD0}" type="presOf" srcId="{048B1723-5765-49B2-A3B8-852F0A6C1DCB}" destId="{30B543B4-F0DC-4562-983B-7E7BC6AAC9F2}" srcOrd="0" destOrd="0" presId="urn:microsoft.com/office/officeart/2005/8/layout/vList2"/>
    <dgm:cxn modelId="{5DA7DC17-A21C-4990-BE23-1FC29EB9E649}" srcId="{28F9E18C-9D73-4A1F-BBFF-97FB9EBB444B}" destId="{0FD90C4C-3D83-4953-81E5-28D20BFE880C}" srcOrd="0" destOrd="0" parTransId="{EAC13FF4-0C05-47F1-94A2-03897114C258}" sibTransId="{8A80C501-7D89-47E7-B1F8-14C7DCD23C12}"/>
    <dgm:cxn modelId="{2FE46618-5338-411B-96D6-9F7C8E347113}" type="presOf" srcId="{0FD90C4C-3D83-4953-81E5-28D20BFE880C}" destId="{B13796CC-2A29-4EAA-A974-06B7F70270FE}" srcOrd="0" destOrd="0" presId="urn:microsoft.com/office/officeart/2005/8/layout/vList2"/>
    <dgm:cxn modelId="{30D68F19-A4F2-49C7-A4A9-786DBE2362F8}" type="presOf" srcId="{EC85510A-385D-4B5B-B64E-C4CC318A35B9}" destId="{ABC82189-2C85-4420-B9EA-F129A347DE20}" srcOrd="0" destOrd="0" presId="urn:microsoft.com/office/officeart/2005/8/layout/vList2"/>
    <dgm:cxn modelId="{F5E84D20-7D59-44AB-8C7A-99790817F055}" type="presOf" srcId="{2EF6D861-F0EA-419D-A0F4-BD2A76C5DCBC}" destId="{B13796CC-2A29-4EAA-A974-06B7F70270FE}" srcOrd="0" destOrd="2" presId="urn:microsoft.com/office/officeart/2005/8/layout/vList2"/>
    <dgm:cxn modelId="{91744322-E7F1-4F4B-92EB-63819B76FD7B}" srcId="{1792BDDF-AF8E-41AD-A486-CFBCEE5C4A5A}" destId="{9A6CAB98-B1A2-48E4-A479-4887543E30F3}" srcOrd="0" destOrd="0" parTransId="{EB938598-F2E6-405D-823C-A74574475FA9}" sibTransId="{79855A1D-F3E6-4D6D-B029-E73555283246}"/>
    <dgm:cxn modelId="{0742F326-9047-403D-BD4C-07158C02BDC0}" type="presOf" srcId="{7A544E95-6CB5-4DBE-888D-3961F263257E}" destId="{B13796CC-2A29-4EAA-A974-06B7F70270FE}" srcOrd="0" destOrd="1" presId="urn:microsoft.com/office/officeart/2005/8/layout/vList2"/>
    <dgm:cxn modelId="{2ADA5A3A-6554-4348-B12F-F38AFFFB3CCB}" type="presOf" srcId="{16C27A0E-7006-4A93-AEC5-FD56AA688116}" destId="{25B5CCF0-EE71-46D2-8827-928C8DFFBDA1}" srcOrd="0" destOrd="0" presId="urn:microsoft.com/office/officeart/2005/8/layout/vList2"/>
    <dgm:cxn modelId="{31007D3F-5C20-47AF-9C4A-ED65CD3669CF}" srcId="{C5E010D2-012F-4377-8BF3-A67DE21A92F5}" destId="{EC42AEB6-6383-481E-9921-4D4973F9A223}" srcOrd="1" destOrd="0" parTransId="{F7262BF0-94DF-4115-AB83-3F30A71E5757}" sibTransId="{763F9E15-BC6D-4651-820B-23C46E0DCC12}"/>
    <dgm:cxn modelId="{F9C54165-5612-4B64-AEBF-5A00CFBA1B32}" srcId="{C5E010D2-012F-4377-8BF3-A67DE21A92F5}" destId="{266EB732-24A7-40D5-A09A-CA3B65927C16}" srcOrd="0" destOrd="0" parTransId="{2E5F8C49-30E5-449F-ACB7-4A47B640ECF6}" sibTransId="{821A9FCD-4119-4E4E-98D6-FE008C8776B2}"/>
    <dgm:cxn modelId="{DD55BD4A-C118-4B53-84BC-9286F41589DC}" type="presOf" srcId="{28F9E18C-9D73-4A1F-BBFF-97FB9EBB444B}" destId="{0D6D3954-A122-4C70-B3D3-0D3BE786E7E7}" srcOrd="0" destOrd="0" presId="urn:microsoft.com/office/officeart/2005/8/layout/vList2"/>
    <dgm:cxn modelId="{47C01A6C-A9CB-43D8-83C4-98963EFA9DAA}" srcId="{048B1723-5765-49B2-A3B8-852F0A6C1DCB}" destId="{EC85510A-385D-4B5B-B64E-C4CC318A35B9}" srcOrd="4" destOrd="0" parTransId="{1AED85D6-F4EB-4708-8436-34A59E1BBF0A}" sibTransId="{34D2CBCC-4779-41A6-A6C1-05389077B681}"/>
    <dgm:cxn modelId="{602CF76D-0703-4BFB-B86F-EA488A6E9F33}" srcId="{048B1723-5765-49B2-A3B8-852F0A6C1DCB}" destId="{16C27A0E-7006-4A93-AEC5-FD56AA688116}" srcOrd="0" destOrd="0" parTransId="{A821F6C4-203D-47D6-A85D-75EE04755479}" sibTransId="{C06FBDFA-1204-4362-A9EA-D716C79D8FBF}"/>
    <dgm:cxn modelId="{94849675-9776-44CD-857E-7E705C6B5A46}" type="presOf" srcId="{C5E010D2-012F-4377-8BF3-A67DE21A92F5}" destId="{629DE18A-4186-4BAB-AAC4-598D3056B071}" srcOrd="0" destOrd="0" presId="urn:microsoft.com/office/officeart/2005/8/layout/vList2"/>
    <dgm:cxn modelId="{B7659C55-F724-43D5-B950-806F02585CF5}" type="presOf" srcId="{1792BDDF-AF8E-41AD-A486-CFBCEE5C4A5A}" destId="{E08E0C2D-2475-45EE-9F93-155100AA0247}" srcOrd="0" destOrd="0" presId="urn:microsoft.com/office/officeart/2005/8/layout/vList2"/>
    <dgm:cxn modelId="{1C9F587B-DECD-4D59-AC1A-1A9125DAFF73}" srcId="{048B1723-5765-49B2-A3B8-852F0A6C1DCB}" destId="{C5E010D2-012F-4377-8BF3-A67DE21A92F5}" srcOrd="3" destOrd="0" parTransId="{C5D26263-4531-4F60-8635-866896873066}" sibTransId="{6D01E0C4-6786-4FD0-AF1B-82A86944CE42}"/>
    <dgm:cxn modelId="{B4903B8D-0CA2-488E-B8D6-5E905D11E7D8}" type="presOf" srcId="{76B557EB-956A-449F-BCBB-4BD43EC01839}" destId="{9732CA50-3B22-4BB2-AFF2-F33B49F2B019}" srcOrd="0" destOrd="0" presId="urn:microsoft.com/office/officeart/2005/8/layout/vList2"/>
    <dgm:cxn modelId="{4256CD8F-9C93-4036-9BA2-95EA0A848F71}" srcId="{28F9E18C-9D73-4A1F-BBFF-97FB9EBB444B}" destId="{2EF6D861-F0EA-419D-A0F4-BD2A76C5DCBC}" srcOrd="2" destOrd="0" parTransId="{7C241C32-6346-4929-A1B9-1AF147BA3255}" sibTransId="{C23D7C0A-9593-4693-92AB-68771B398693}"/>
    <dgm:cxn modelId="{A53EC595-85DA-4F9F-AC43-11DEBD359B4D}" srcId="{28F9E18C-9D73-4A1F-BBFF-97FB9EBB444B}" destId="{E0497F78-DED0-4A6E-9082-61C0B48A1798}" srcOrd="3" destOrd="0" parTransId="{E54AF75B-D97D-49AB-82B1-D5BE7A9445B0}" sibTransId="{F20B776B-DDDE-4D84-9BAE-680EE32253B0}"/>
    <dgm:cxn modelId="{51B1C3AC-C4BC-43B8-BBFB-F7D695BDEA50}" type="presOf" srcId="{EC42AEB6-6383-481E-9921-4D4973F9A223}" destId="{848C7543-EAE9-4EE9-A48C-88F7BC68FE74}" srcOrd="0" destOrd="1" presId="urn:microsoft.com/office/officeart/2005/8/layout/vList2"/>
    <dgm:cxn modelId="{276319B0-7577-41C8-894C-8CBB1DA6555C}" srcId="{048B1723-5765-49B2-A3B8-852F0A6C1DCB}" destId="{1792BDDF-AF8E-41AD-A486-CFBCEE5C4A5A}" srcOrd="2" destOrd="0" parTransId="{DFF661AB-AE40-41A4-90CF-8E3721391A15}" sibTransId="{D6552C36-1032-44CC-ADF4-E3B9250134E8}"/>
    <dgm:cxn modelId="{BF4EDBB5-4CDF-4A7A-A15D-49351D5A9E5F}" srcId="{048B1723-5765-49B2-A3B8-852F0A6C1DCB}" destId="{28F9E18C-9D73-4A1F-BBFF-97FB9EBB444B}" srcOrd="1" destOrd="0" parTransId="{44805391-8C7A-4D94-A8E2-6E6F7800CE37}" sibTransId="{77EB1285-7BB4-44FA-8415-2FE34366A4BC}"/>
    <dgm:cxn modelId="{C05958B7-40E0-4F62-A790-561D1FF87157}" srcId="{EC85510A-385D-4B5B-B64E-C4CC318A35B9}" destId="{76B557EB-956A-449F-BCBB-4BD43EC01839}" srcOrd="0" destOrd="0" parTransId="{E8568801-A35E-47AA-8BD6-2FF97F941AF1}" sibTransId="{7B85BFD6-9750-467F-8C12-95023F5B8851}"/>
    <dgm:cxn modelId="{A8BB2FC1-B911-4CCA-A382-1ED982B59407}" type="presOf" srcId="{E0497F78-DED0-4A6E-9082-61C0B48A1798}" destId="{B13796CC-2A29-4EAA-A974-06B7F70270FE}" srcOrd="0" destOrd="3" presId="urn:microsoft.com/office/officeart/2005/8/layout/vList2"/>
    <dgm:cxn modelId="{0A4A64D8-3BBF-441B-9354-FC6E872AF88B}" type="presOf" srcId="{266EB732-24A7-40D5-A09A-CA3B65927C16}" destId="{848C7543-EAE9-4EE9-A48C-88F7BC68FE74}" srcOrd="0" destOrd="0" presId="urn:microsoft.com/office/officeart/2005/8/layout/vList2"/>
    <dgm:cxn modelId="{4DFC92E5-B921-410D-B848-6D5CD0F87410}" srcId="{28F9E18C-9D73-4A1F-BBFF-97FB9EBB444B}" destId="{7A544E95-6CB5-4DBE-888D-3961F263257E}" srcOrd="1" destOrd="0" parTransId="{8FD8FDC8-1E58-4B77-87C8-843B15B883F6}" sibTransId="{B59FEE42-34F0-4F5E-BDE3-2ADCC9DD0B79}"/>
    <dgm:cxn modelId="{8F18E0ED-603B-44B5-BF10-03A48F8BB2CD}" srcId="{16C27A0E-7006-4A93-AEC5-FD56AA688116}" destId="{AA1C8917-91AA-4D55-955B-FF7AADEB16DC}" srcOrd="0" destOrd="0" parTransId="{8D94F071-8626-4DAA-8F80-3CC0E2C249FF}" sibTransId="{8F9FA620-8775-4E15-BABA-9A7A26A4256B}"/>
    <dgm:cxn modelId="{3777F8F6-433F-4498-B120-498FEB3C1899}" type="presOf" srcId="{AA1C8917-91AA-4D55-955B-FF7AADEB16DC}" destId="{787CD1EB-218F-4B2B-BB96-01DF46D3F223}" srcOrd="0" destOrd="0" presId="urn:microsoft.com/office/officeart/2005/8/layout/vList2"/>
    <dgm:cxn modelId="{8AD8C5F8-ED85-4A38-AD2B-953438C379FF}" srcId="{C5E010D2-012F-4377-8BF3-A67DE21A92F5}" destId="{500E097F-AE00-4BC5-9663-17E8CBACD56D}" srcOrd="2" destOrd="0" parTransId="{D145C86D-EDA0-43DC-B1EB-B373A75E5270}" sibTransId="{35C1D7DC-34B8-48F4-919F-4C4B1A30F7A3}"/>
    <dgm:cxn modelId="{3C46628A-5161-4AF1-8708-88567ADBEA92}" type="presParOf" srcId="{30B543B4-F0DC-4562-983B-7E7BC6AAC9F2}" destId="{25B5CCF0-EE71-46D2-8827-928C8DFFBDA1}" srcOrd="0" destOrd="0" presId="urn:microsoft.com/office/officeart/2005/8/layout/vList2"/>
    <dgm:cxn modelId="{32258F0D-758A-4593-B9AA-CF236062A56F}" type="presParOf" srcId="{30B543B4-F0DC-4562-983B-7E7BC6AAC9F2}" destId="{787CD1EB-218F-4B2B-BB96-01DF46D3F223}" srcOrd="1" destOrd="0" presId="urn:microsoft.com/office/officeart/2005/8/layout/vList2"/>
    <dgm:cxn modelId="{3EB22670-42E3-4EA6-801D-7B0067B94E46}" type="presParOf" srcId="{30B543B4-F0DC-4562-983B-7E7BC6AAC9F2}" destId="{0D6D3954-A122-4C70-B3D3-0D3BE786E7E7}" srcOrd="2" destOrd="0" presId="urn:microsoft.com/office/officeart/2005/8/layout/vList2"/>
    <dgm:cxn modelId="{5F62A33C-ECFC-4D7E-923C-37913FF55DCF}" type="presParOf" srcId="{30B543B4-F0DC-4562-983B-7E7BC6AAC9F2}" destId="{B13796CC-2A29-4EAA-A974-06B7F70270FE}" srcOrd="3" destOrd="0" presId="urn:microsoft.com/office/officeart/2005/8/layout/vList2"/>
    <dgm:cxn modelId="{64C00A38-BF3C-4730-A5CB-25677DD113D3}" type="presParOf" srcId="{30B543B4-F0DC-4562-983B-7E7BC6AAC9F2}" destId="{E08E0C2D-2475-45EE-9F93-155100AA0247}" srcOrd="4" destOrd="0" presId="urn:microsoft.com/office/officeart/2005/8/layout/vList2"/>
    <dgm:cxn modelId="{AB2291BC-08CA-46B8-8AF4-D6006E6CB54D}" type="presParOf" srcId="{30B543B4-F0DC-4562-983B-7E7BC6AAC9F2}" destId="{54268AB5-3C4A-4B4D-9D59-BC139D95E11D}" srcOrd="5" destOrd="0" presId="urn:microsoft.com/office/officeart/2005/8/layout/vList2"/>
    <dgm:cxn modelId="{47CC8103-0C2B-45C5-BADE-643AB6F0FF79}" type="presParOf" srcId="{30B543B4-F0DC-4562-983B-7E7BC6AAC9F2}" destId="{629DE18A-4186-4BAB-AAC4-598D3056B071}" srcOrd="6" destOrd="0" presId="urn:microsoft.com/office/officeart/2005/8/layout/vList2"/>
    <dgm:cxn modelId="{2B362C0F-C504-42C0-9984-8641BCC1E693}" type="presParOf" srcId="{30B543B4-F0DC-4562-983B-7E7BC6AAC9F2}" destId="{848C7543-EAE9-4EE9-A48C-88F7BC68FE74}" srcOrd="7" destOrd="0" presId="urn:microsoft.com/office/officeart/2005/8/layout/vList2"/>
    <dgm:cxn modelId="{03F184C4-6BF5-4C68-B8DF-E7F4C9F1C35A}" type="presParOf" srcId="{30B543B4-F0DC-4562-983B-7E7BC6AAC9F2}" destId="{ABC82189-2C85-4420-B9EA-F129A347DE20}" srcOrd="8" destOrd="0" presId="urn:microsoft.com/office/officeart/2005/8/layout/vList2"/>
    <dgm:cxn modelId="{FF7DFDB8-495B-42C8-84FE-D1EA7D952156}" type="presParOf" srcId="{30B543B4-F0DC-4562-983B-7E7BC6AAC9F2}" destId="{9732CA50-3B22-4BB2-AFF2-F33B49F2B019}"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8B1723-5765-49B2-A3B8-852F0A6C1DCB}" type="doc">
      <dgm:prSet loTypeId="urn:microsoft.com/office/officeart/2005/8/layout/chevron1" loCatId="process" qsTypeId="urn:microsoft.com/office/officeart/2005/8/quickstyle/simple4" qsCatId="simple" csTypeId="urn:microsoft.com/office/officeart/2005/8/colors/colorful1" csCatId="colorful" phldr="1"/>
      <dgm:spPr/>
      <dgm:t>
        <a:bodyPr/>
        <a:lstStyle/>
        <a:p>
          <a:endParaRPr lang="en-US"/>
        </a:p>
      </dgm:t>
    </dgm:pt>
    <dgm:pt modelId="{16C27A0E-7006-4A93-AEC5-FD56AA688116}">
      <dgm:prSet/>
      <dgm:spPr/>
      <dgm:t>
        <a:bodyPr/>
        <a:lstStyle/>
        <a:p>
          <a:r>
            <a:rPr lang="en-US" b="1">
              <a:latin typeface="Segoe UI Semibold" panose="020B0702040204020203" pitchFamily="34" charset="0"/>
              <a:cs typeface="Segoe UI Semibold" panose="020B0702040204020203" pitchFamily="34" charset="0"/>
            </a:rPr>
            <a:t>🔍 Objective:</a:t>
          </a:r>
          <a:endParaRPr lang="en-US" dirty="0">
            <a:latin typeface="Segoe UI Semibold" panose="020B0702040204020203" pitchFamily="34" charset="0"/>
            <a:cs typeface="Segoe UI Semibold" panose="020B0702040204020203" pitchFamily="34" charset="0"/>
          </a:endParaRPr>
        </a:p>
      </dgm:t>
    </dgm:pt>
    <dgm:pt modelId="{A821F6C4-203D-47D6-A85D-75EE04755479}" type="parTrans" cxnId="{602CF76D-0703-4BFB-B86F-EA488A6E9F33}">
      <dgm:prSet/>
      <dgm:spPr/>
      <dgm:t>
        <a:bodyPr/>
        <a:lstStyle/>
        <a:p>
          <a:endParaRPr lang="en-US">
            <a:latin typeface="Segoe UI Semibold" panose="020B0702040204020203" pitchFamily="34" charset="0"/>
            <a:cs typeface="Segoe UI Semibold" panose="020B0702040204020203" pitchFamily="34" charset="0"/>
          </a:endParaRPr>
        </a:p>
      </dgm:t>
    </dgm:pt>
    <dgm:pt modelId="{C06FBDFA-1204-4362-A9EA-D716C79D8FBF}" type="sibTrans" cxnId="{602CF76D-0703-4BFB-B86F-EA488A6E9F33}">
      <dgm:prSet/>
      <dgm:spPr/>
      <dgm:t>
        <a:bodyPr/>
        <a:lstStyle/>
        <a:p>
          <a:endParaRPr lang="en-US">
            <a:latin typeface="Segoe UI Semibold" panose="020B0702040204020203" pitchFamily="34" charset="0"/>
            <a:cs typeface="Segoe UI Semibold" panose="020B0702040204020203" pitchFamily="34" charset="0"/>
          </a:endParaRPr>
        </a:p>
      </dgm:t>
    </dgm:pt>
    <dgm:pt modelId="{AA1C8917-91AA-4D55-955B-FF7AADEB16DC}">
      <dgm:prSet/>
      <dgm:spPr/>
      <dgm:t>
        <a:bodyPr/>
        <a:lstStyle/>
        <a:p>
          <a:pPr>
            <a:lnSpc>
              <a:spcPct val="100000"/>
            </a:lnSpc>
          </a:pPr>
          <a:r>
            <a:rPr lang="en-US" dirty="0">
              <a:latin typeface="Segoe UI Semibold" panose="020B0702040204020203" pitchFamily="34" charset="0"/>
              <a:cs typeface="Segoe UI Semibold" panose="020B0702040204020203" pitchFamily="34" charset="0"/>
            </a:rPr>
            <a:t>Fund and launch modular backend infrastructure to scale DAO apps like the streaming Dapp, token marketplaces, and creator dashboards.</a:t>
          </a:r>
        </a:p>
      </dgm:t>
    </dgm:pt>
    <dgm:pt modelId="{8F9FA620-8775-4E15-BABA-9A7A26A4256B}" type="sibTrans" cxnId="{8F18E0ED-603B-44B5-BF10-03A48F8BB2CD}">
      <dgm:prSet/>
      <dgm:spPr/>
      <dgm:t>
        <a:bodyPr/>
        <a:lstStyle/>
        <a:p>
          <a:endParaRPr lang="en-US">
            <a:latin typeface="Segoe UI Semibold" panose="020B0702040204020203" pitchFamily="34" charset="0"/>
            <a:cs typeface="Segoe UI Semibold" panose="020B0702040204020203" pitchFamily="34" charset="0"/>
          </a:endParaRPr>
        </a:p>
      </dgm:t>
    </dgm:pt>
    <dgm:pt modelId="{8D94F071-8626-4DAA-8F80-3CC0E2C249FF}" type="parTrans" cxnId="{8F18E0ED-603B-44B5-BF10-03A48F8BB2CD}">
      <dgm:prSet/>
      <dgm:spPr/>
      <dgm:t>
        <a:bodyPr/>
        <a:lstStyle/>
        <a:p>
          <a:endParaRPr lang="en-US">
            <a:latin typeface="Segoe UI Semibold" panose="020B0702040204020203" pitchFamily="34" charset="0"/>
            <a:cs typeface="Segoe UI Semibold" panose="020B0702040204020203" pitchFamily="34" charset="0"/>
          </a:endParaRPr>
        </a:p>
      </dgm:t>
    </dgm:pt>
    <dgm:pt modelId="{28F9E18C-9D73-4A1F-BBFF-97FB9EBB444B}">
      <dgm:prSet/>
      <dgm:spPr/>
      <dgm:t>
        <a:bodyPr/>
        <a:lstStyle/>
        <a:p>
          <a:r>
            <a:rPr lang="en-US" b="1">
              <a:latin typeface="Segoe UI Semibold" panose="020B0702040204020203" pitchFamily="34" charset="0"/>
              <a:cs typeface="Segoe UI Semibold" panose="020B0702040204020203" pitchFamily="34" charset="0"/>
            </a:rPr>
            <a:t>📦 Features:</a:t>
          </a:r>
          <a:endParaRPr lang="en-US" dirty="0">
            <a:latin typeface="Segoe UI Semibold" panose="020B0702040204020203" pitchFamily="34" charset="0"/>
            <a:cs typeface="Segoe UI Semibold" panose="020B0702040204020203" pitchFamily="34" charset="0"/>
          </a:endParaRPr>
        </a:p>
      </dgm:t>
    </dgm:pt>
    <dgm:pt modelId="{77EB1285-7BB4-44FA-8415-2FE34366A4BC}" type="sibTrans" cxnId="{BF4EDBB5-4CDF-4A7A-A15D-49351D5A9E5F}">
      <dgm:prSet/>
      <dgm:spPr/>
      <dgm:t>
        <a:bodyPr/>
        <a:lstStyle/>
        <a:p>
          <a:endParaRPr lang="en-US">
            <a:latin typeface="Segoe UI Semibold" panose="020B0702040204020203" pitchFamily="34" charset="0"/>
            <a:cs typeface="Segoe UI Semibold" panose="020B0702040204020203" pitchFamily="34" charset="0"/>
          </a:endParaRPr>
        </a:p>
      </dgm:t>
    </dgm:pt>
    <dgm:pt modelId="{44805391-8C7A-4D94-A8E2-6E6F7800CE37}" type="parTrans" cxnId="{BF4EDBB5-4CDF-4A7A-A15D-49351D5A9E5F}">
      <dgm:prSet/>
      <dgm:spPr/>
      <dgm:t>
        <a:bodyPr/>
        <a:lstStyle/>
        <a:p>
          <a:endParaRPr lang="en-US">
            <a:latin typeface="Segoe UI Semibold" panose="020B0702040204020203" pitchFamily="34" charset="0"/>
            <a:cs typeface="Segoe UI Semibold" panose="020B0702040204020203" pitchFamily="34" charset="0"/>
          </a:endParaRPr>
        </a:p>
      </dgm:t>
    </dgm:pt>
    <dgm:pt modelId="{0FD90C4C-3D83-4953-81E5-28D20BFE880C}">
      <dgm:prSet/>
      <dgm:spPr/>
      <dgm:t>
        <a:bodyPr/>
        <a:lstStyle/>
        <a:p>
          <a:pPr>
            <a:lnSpc>
              <a:spcPct val="100000"/>
            </a:lnSpc>
          </a:pPr>
          <a:r>
            <a:rPr lang="en-US" b="1">
              <a:latin typeface="Segoe UI Semibold" panose="020B0702040204020203" pitchFamily="34" charset="0"/>
              <a:cs typeface="Segoe UI Semibold" panose="020B0702040204020203" pitchFamily="34" charset="0"/>
            </a:rPr>
            <a:t>🛠 Microservice Modules:</a:t>
          </a:r>
          <a:endParaRPr lang="en-US" dirty="0">
            <a:latin typeface="Segoe UI Semibold" panose="020B0702040204020203" pitchFamily="34" charset="0"/>
            <a:cs typeface="Segoe UI Semibold" panose="020B0702040204020203" pitchFamily="34" charset="0"/>
          </a:endParaRPr>
        </a:p>
      </dgm:t>
    </dgm:pt>
    <dgm:pt modelId="{8A80C501-7D89-47E7-B1F8-14C7DCD23C12}" type="sibTrans" cxnId="{5DA7DC17-A21C-4990-BE23-1FC29EB9E649}">
      <dgm:prSet/>
      <dgm:spPr/>
      <dgm:t>
        <a:bodyPr/>
        <a:lstStyle/>
        <a:p>
          <a:endParaRPr lang="en-US">
            <a:latin typeface="Segoe UI Semibold" panose="020B0702040204020203" pitchFamily="34" charset="0"/>
            <a:cs typeface="Segoe UI Semibold" panose="020B0702040204020203" pitchFamily="34" charset="0"/>
          </a:endParaRPr>
        </a:p>
      </dgm:t>
    </dgm:pt>
    <dgm:pt modelId="{EAC13FF4-0C05-47F1-94A2-03897114C258}" type="parTrans" cxnId="{5DA7DC17-A21C-4990-BE23-1FC29EB9E649}">
      <dgm:prSet/>
      <dgm:spPr/>
      <dgm:t>
        <a:bodyPr/>
        <a:lstStyle/>
        <a:p>
          <a:endParaRPr lang="en-US">
            <a:latin typeface="Segoe UI Semibold" panose="020B0702040204020203" pitchFamily="34" charset="0"/>
            <a:cs typeface="Segoe UI Semibold" panose="020B0702040204020203" pitchFamily="34" charset="0"/>
          </a:endParaRPr>
        </a:p>
      </dgm:t>
    </dgm:pt>
    <dgm:pt modelId="{1792BDDF-AF8E-41AD-A486-CFBCEE5C4A5A}">
      <dgm:prSet/>
      <dgm:spPr/>
      <dgm:t>
        <a:bodyPr/>
        <a:lstStyle/>
        <a:p>
          <a:r>
            <a:rPr lang="en-US" b="1">
              <a:latin typeface="Segoe UI Semibold" panose="020B0702040204020203" pitchFamily="34" charset="0"/>
              <a:cs typeface="Segoe UI Semibold" panose="020B0702040204020203" pitchFamily="34" charset="0"/>
            </a:rPr>
            <a:t>💰 Funding Requested:</a:t>
          </a:r>
          <a:endParaRPr lang="en-US" dirty="0">
            <a:latin typeface="Segoe UI Semibold" panose="020B0702040204020203" pitchFamily="34" charset="0"/>
            <a:cs typeface="Segoe UI Semibold" panose="020B0702040204020203" pitchFamily="34" charset="0"/>
          </a:endParaRPr>
        </a:p>
      </dgm:t>
    </dgm:pt>
    <dgm:pt modelId="{D6552C36-1032-44CC-ADF4-E3B9250134E8}" type="sibTrans" cxnId="{276319B0-7577-41C8-894C-8CBB1DA6555C}">
      <dgm:prSet/>
      <dgm:spPr/>
      <dgm:t>
        <a:bodyPr/>
        <a:lstStyle/>
        <a:p>
          <a:endParaRPr lang="en-US">
            <a:latin typeface="Segoe UI Semibold" panose="020B0702040204020203" pitchFamily="34" charset="0"/>
            <a:cs typeface="Segoe UI Semibold" panose="020B0702040204020203" pitchFamily="34" charset="0"/>
          </a:endParaRPr>
        </a:p>
      </dgm:t>
    </dgm:pt>
    <dgm:pt modelId="{DFF661AB-AE40-41A4-90CF-8E3721391A15}" type="parTrans" cxnId="{276319B0-7577-41C8-894C-8CBB1DA6555C}">
      <dgm:prSet/>
      <dgm:spPr/>
      <dgm:t>
        <a:bodyPr/>
        <a:lstStyle/>
        <a:p>
          <a:endParaRPr lang="en-US">
            <a:latin typeface="Segoe UI Semibold" panose="020B0702040204020203" pitchFamily="34" charset="0"/>
            <a:cs typeface="Segoe UI Semibold" panose="020B0702040204020203" pitchFamily="34" charset="0"/>
          </a:endParaRPr>
        </a:p>
      </dgm:t>
    </dgm:pt>
    <dgm:pt modelId="{9A6CAB98-B1A2-48E4-A479-4887543E30F3}">
      <dgm:prSet/>
      <dgm:spPr/>
      <dgm:t>
        <a:bodyPr/>
        <a:lstStyle/>
        <a:p>
          <a:pPr>
            <a:lnSpc>
              <a:spcPct val="100000"/>
            </a:lnSpc>
          </a:pPr>
          <a:r>
            <a:rPr lang="en-US" dirty="0">
              <a:latin typeface="Segoe UI Semibold" panose="020B0702040204020203" pitchFamily="34" charset="0"/>
              <a:cs typeface="Segoe UI Semibold" panose="020B0702040204020203" pitchFamily="34" charset="0"/>
            </a:rPr>
            <a:t>300,000 CAMC</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(dev, integration, audit, SDK)</a:t>
          </a:r>
        </a:p>
      </dgm:t>
    </dgm:pt>
    <dgm:pt modelId="{79855A1D-F3E6-4D6D-B029-E73555283246}" type="sibTrans" cxnId="{91744322-E7F1-4F4B-92EB-63819B76FD7B}">
      <dgm:prSet/>
      <dgm:spPr/>
      <dgm:t>
        <a:bodyPr/>
        <a:lstStyle/>
        <a:p>
          <a:endParaRPr lang="en-US">
            <a:latin typeface="Segoe UI Semibold" panose="020B0702040204020203" pitchFamily="34" charset="0"/>
            <a:cs typeface="Segoe UI Semibold" panose="020B0702040204020203" pitchFamily="34" charset="0"/>
          </a:endParaRPr>
        </a:p>
      </dgm:t>
    </dgm:pt>
    <dgm:pt modelId="{EB938598-F2E6-405D-823C-A74574475FA9}" type="parTrans" cxnId="{91744322-E7F1-4F4B-92EB-63819B76FD7B}">
      <dgm:prSet/>
      <dgm:spPr/>
      <dgm:t>
        <a:bodyPr/>
        <a:lstStyle/>
        <a:p>
          <a:endParaRPr lang="en-US">
            <a:latin typeface="Segoe UI Semibold" panose="020B0702040204020203" pitchFamily="34" charset="0"/>
            <a:cs typeface="Segoe UI Semibold" panose="020B0702040204020203" pitchFamily="34" charset="0"/>
          </a:endParaRPr>
        </a:p>
      </dgm:t>
    </dgm:pt>
    <dgm:pt modelId="{C5E010D2-012F-4377-8BF3-A67DE21A92F5}">
      <dgm:prSet/>
      <dgm:spPr/>
      <dgm:t>
        <a:bodyPr/>
        <a:lstStyle/>
        <a:p>
          <a:r>
            <a:rPr lang="en-US" b="1">
              <a:latin typeface="Segoe UI Semibold" panose="020B0702040204020203" pitchFamily="34" charset="0"/>
              <a:cs typeface="Segoe UI Semibold" panose="020B0702040204020203" pitchFamily="34" charset="0"/>
            </a:rPr>
            <a:t>📅 Milestones:</a:t>
          </a:r>
          <a:endParaRPr lang="en-US">
            <a:latin typeface="Segoe UI Semibold" panose="020B0702040204020203" pitchFamily="34" charset="0"/>
            <a:cs typeface="Segoe UI Semibold" panose="020B0702040204020203" pitchFamily="34" charset="0"/>
          </a:endParaRPr>
        </a:p>
      </dgm:t>
    </dgm:pt>
    <dgm:pt modelId="{6D01E0C4-6786-4FD0-AF1B-82A86944CE42}" type="sibTrans" cxnId="{1C9F587B-DECD-4D59-AC1A-1A9125DAFF73}">
      <dgm:prSet/>
      <dgm:spPr/>
      <dgm:t>
        <a:bodyPr/>
        <a:lstStyle/>
        <a:p>
          <a:endParaRPr lang="en-US">
            <a:latin typeface="Segoe UI Semibold" panose="020B0702040204020203" pitchFamily="34" charset="0"/>
            <a:cs typeface="Segoe UI Semibold" panose="020B0702040204020203" pitchFamily="34" charset="0"/>
          </a:endParaRPr>
        </a:p>
      </dgm:t>
    </dgm:pt>
    <dgm:pt modelId="{C5D26263-4531-4F60-8635-866896873066}" type="parTrans" cxnId="{1C9F587B-DECD-4D59-AC1A-1A9125DAFF73}">
      <dgm:prSet/>
      <dgm:spPr/>
      <dgm:t>
        <a:bodyPr/>
        <a:lstStyle/>
        <a:p>
          <a:endParaRPr lang="en-US">
            <a:latin typeface="Segoe UI Semibold" panose="020B0702040204020203" pitchFamily="34" charset="0"/>
            <a:cs typeface="Segoe UI Semibold" panose="020B0702040204020203" pitchFamily="34" charset="0"/>
          </a:endParaRPr>
        </a:p>
      </dgm:t>
    </dgm:pt>
    <dgm:pt modelId="{266EB732-24A7-40D5-A09A-CA3B65927C16}">
      <dgm:prSet/>
      <dgm:spPr/>
      <dgm:t>
        <a:bodyPr/>
        <a:lstStyle/>
        <a:p>
          <a:pPr>
            <a:lnSpc>
              <a:spcPct val="100000"/>
            </a:lnSpc>
          </a:pPr>
          <a:r>
            <a:rPr lang="en-US">
              <a:latin typeface="Segoe UI Semibold" panose="020B0702040204020203" pitchFamily="34" charset="0"/>
              <a:cs typeface="Segoe UI Semibold" panose="020B0702040204020203" pitchFamily="34" charset="0"/>
            </a:rPr>
            <a:t>Q4 2025: Identity &amp; CTDSG API</a:t>
          </a:r>
          <a:endParaRPr lang="en-US" dirty="0">
            <a:latin typeface="Segoe UI Semibold" panose="020B0702040204020203" pitchFamily="34" charset="0"/>
            <a:cs typeface="Segoe UI Semibold" panose="020B0702040204020203" pitchFamily="34" charset="0"/>
          </a:endParaRPr>
        </a:p>
      </dgm:t>
    </dgm:pt>
    <dgm:pt modelId="{821A9FCD-4119-4E4E-98D6-FE008C8776B2}" type="sibTrans" cxnId="{F9C54165-5612-4B64-AEBF-5A00CFBA1B32}">
      <dgm:prSet/>
      <dgm:spPr/>
      <dgm:t>
        <a:bodyPr/>
        <a:lstStyle/>
        <a:p>
          <a:endParaRPr lang="en-US">
            <a:latin typeface="Segoe UI Semibold" panose="020B0702040204020203" pitchFamily="34" charset="0"/>
            <a:cs typeface="Segoe UI Semibold" panose="020B0702040204020203" pitchFamily="34" charset="0"/>
          </a:endParaRPr>
        </a:p>
      </dgm:t>
    </dgm:pt>
    <dgm:pt modelId="{2E5F8C49-30E5-449F-ACB7-4A47B640ECF6}" type="parTrans" cxnId="{F9C54165-5612-4B64-AEBF-5A00CFBA1B32}">
      <dgm:prSet/>
      <dgm:spPr/>
      <dgm:t>
        <a:bodyPr/>
        <a:lstStyle/>
        <a:p>
          <a:endParaRPr lang="en-US">
            <a:latin typeface="Segoe UI Semibold" panose="020B0702040204020203" pitchFamily="34" charset="0"/>
            <a:cs typeface="Segoe UI Semibold" panose="020B0702040204020203" pitchFamily="34" charset="0"/>
          </a:endParaRPr>
        </a:p>
      </dgm:t>
    </dgm:pt>
    <dgm:pt modelId="{EC85510A-385D-4B5B-B64E-C4CC318A35B9}">
      <dgm:prSet/>
      <dgm:spPr/>
      <dgm:t>
        <a:bodyPr/>
        <a:lstStyle/>
        <a:p>
          <a:r>
            <a:rPr lang="en-US" b="1">
              <a:latin typeface="Segoe UI Semibold" panose="020B0702040204020203" pitchFamily="34" charset="0"/>
              <a:cs typeface="Segoe UI Semibold" panose="020B0702040204020203" pitchFamily="34" charset="0"/>
            </a:rPr>
            <a:t>🟢 Outcome:</a:t>
          </a:r>
          <a:endParaRPr lang="en-US" dirty="0">
            <a:latin typeface="Segoe UI Semibold" panose="020B0702040204020203" pitchFamily="34" charset="0"/>
            <a:cs typeface="Segoe UI Semibold" panose="020B0702040204020203" pitchFamily="34" charset="0"/>
          </a:endParaRPr>
        </a:p>
      </dgm:t>
    </dgm:pt>
    <dgm:pt modelId="{34D2CBCC-4779-41A6-A6C1-05389077B681}" type="sibTrans" cxnId="{47C01A6C-A9CB-43D8-83C4-98963EFA9DAA}">
      <dgm:prSet/>
      <dgm:spPr/>
      <dgm:t>
        <a:bodyPr/>
        <a:lstStyle/>
        <a:p>
          <a:endParaRPr lang="en-US">
            <a:latin typeface="Segoe UI Semibold" panose="020B0702040204020203" pitchFamily="34" charset="0"/>
            <a:cs typeface="Segoe UI Semibold" panose="020B0702040204020203" pitchFamily="34" charset="0"/>
          </a:endParaRPr>
        </a:p>
      </dgm:t>
    </dgm:pt>
    <dgm:pt modelId="{1AED85D6-F4EB-4708-8436-34A59E1BBF0A}" type="parTrans" cxnId="{47C01A6C-A9CB-43D8-83C4-98963EFA9DAA}">
      <dgm:prSet/>
      <dgm:spPr/>
      <dgm:t>
        <a:bodyPr/>
        <a:lstStyle/>
        <a:p>
          <a:endParaRPr lang="en-US">
            <a:latin typeface="Segoe UI Semibold" panose="020B0702040204020203" pitchFamily="34" charset="0"/>
            <a:cs typeface="Segoe UI Semibold" panose="020B0702040204020203" pitchFamily="34" charset="0"/>
          </a:endParaRPr>
        </a:p>
      </dgm:t>
    </dgm:pt>
    <dgm:pt modelId="{76B557EB-956A-449F-BCBB-4BD43EC01839}">
      <dgm:prSet/>
      <dgm:spPr/>
      <dgm:t>
        <a:bodyPr/>
        <a:lstStyle/>
        <a:p>
          <a:pPr>
            <a:lnSpc>
              <a:spcPct val="100000"/>
            </a:lnSpc>
          </a:pPr>
          <a:r>
            <a:rPr lang="en-US" dirty="0">
              <a:latin typeface="Segoe UI Semibold" panose="020B0702040204020203" pitchFamily="34" charset="0"/>
              <a:cs typeface="Segoe UI Semibold" panose="020B0702040204020203" pitchFamily="34" charset="0"/>
            </a:rPr>
            <a:t>Accelerates ecosystem scalability and Dapp development efficiency</a:t>
          </a:r>
        </a:p>
      </dgm:t>
    </dgm:pt>
    <dgm:pt modelId="{7B85BFD6-9750-467F-8C12-95023F5B8851}" type="sibTrans" cxnId="{C05958B7-40E0-4F62-A790-561D1FF87157}">
      <dgm:prSet/>
      <dgm:spPr/>
      <dgm:t>
        <a:bodyPr/>
        <a:lstStyle/>
        <a:p>
          <a:endParaRPr lang="en-US">
            <a:latin typeface="Segoe UI Semibold" panose="020B0702040204020203" pitchFamily="34" charset="0"/>
            <a:cs typeface="Segoe UI Semibold" panose="020B0702040204020203" pitchFamily="34" charset="0"/>
          </a:endParaRPr>
        </a:p>
      </dgm:t>
    </dgm:pt>
    <dgm:pt modelId="{E8568801-A35E-47AA-8BD6-2FF97F941AF1}" type="parTrans" cxnId="{C05958B7-40E0-4F62-A790-561D1FF87157}">
      <dgm:prSet/>
      <dgm:spPr/>
      <dgm:t>
        <a:bodyPr/>
        <a:lstStyle/>
        <a:p>
          <a:endParaRPr lang="en-US">
            <a:latin typeface="Segoe UI Semibold" panose="020B0702040204020203" pitchFamily="34" charset="0"/>
            <a:cs typeface="Segoe UI Semibold" panose="020B0702040204020203" pitchFamily="34" charset="0"/>
          </a:endParaRPr>
        </a:p>
      </dgm:t>
    </dgm:pt>
    <dgm:pt modelId="{FD7CD3DF-C1BA-48DB-BD7C-22D45A5B69C4}">
      <dgm:prSet/>
      <dgm:spPr/>
      <dgm:t>
        <a:bodyPr/>
        <a:lstStyle/>
        <a:p>
          <a:pPr>
            <a:buFont typeface="Arial" panose="020B0604020202020204" pitchFamily="34" charset="0"/>
            <a:buChar char="•"/>
          </a:pPr>
          <a:r>
            <a:rPr lang="en-US">
              <a:latin typeface="Segoe UI Semibold" panose="020B0702040204020203" pitchFamily="34" charset="0"/>
              <a:cs typeface="Segoe UI Semibold" panose="020B0702040204020203" pitchFamily="34" charset="0"/>
            </a:rPr>
            <a:t>Q1 2026: Creator Dashboard</a:t>
          </a:r>
          <a:endParaRPr lang="en-US" dirty="0">
            <a:latin typeface="Segoe UI Semibold" panose="020B0702040204020203" pitchFamily="34" charset="0"/>
            <a:cs typeface="Segoe UI Semibold" panose="020B0702040204020203" pitchFamily="34" charset="0"/>
          </a:endParaRPr>
        </a:p>
      </dgm:t>
    </dgm:pt>
    <dgm:pt modelId="{380B3603-BAF9-4FED-B128-F6B5CF8DDEED}" type="parTrans" cxnId="{4E918C7B-5D64-4C84-B36A-69D12AD1256A}">
      <dgm:prSet/>
      <dgm:spPr/>
      <dgm:t>
        <a:bodyPr/>
        <a:lstStyle/>
        <a:p>
          <a:endParaRPr lang="en-US">
            <a:latin typeface="Segoe UI Semibold" panose="020B0702040204020203" pitchFamily="34" charset="0"/>
            <a:cs typeface="Segoe UI Semibold" panose="020B0702040204020203" pitchFamily="34" charset="0"/>
          </a:endParaRPr>
        </a:p>
      </dgm:t>
    </dgm:pt>
    <dgm:pt modelId="{74727513-F7B1-4A9F-AB87-097EE568BC67}" type="sibTrans" cxnId="{4E918C7B-5D64-4C84-B36A-69D12AD1256A}">
      <dgm:prSet/>
      <dgm:spPr/>
      <dgm:t>
        <a:bodyPr/>
        <a:lstStyle/>
        <a:p>
          <a:endParaRPr lang="en-US">
            <a:latin typeface="Segoe UI Semibold" panose="020B0702040204020203" pitchFamily="34" charset="0"/>
            <a:cs typeface="Segoe UI Semibold" panose="020B0702040204020203" pitchFamily="34" charset="0"/>
          </a:endParaRPr>
        </a:p>
      </dgm:t>
    </dgm:pt>
    <dgm:pt modelId="{32970AC1-BBF0-4611-9626-6AD961289F03}">
      <dgm:prSet/>
      <dgm:spPr/>
      <dgm:t>
        <a:bodyPr/>
        <a:lstStyle/>
        <a:p>
          <a:pPr>
            <a:buFont typeface="Arial" panose="020B0604020202020204" pitchFamily="34" charset="0"/>
            <a:buChar char="•"/>
          </a:pPr>
          <a:r>
            <a:rPr lang="en-US">
              <a:latin typeface="Segoe UI Semibold" panose="020B0702040204020203" pitchFamily="34" charset="0"/>
              <a:cs typeface="Segoe UI Semibold" panose="020B0702040204020203" pitchFamily="34" charset="0"/>
            </a:rPr>
            <a:t>Q2 2026: Full SDK Suite + Tipping Engine</a:t>
          </a:r>
          <a:endParaRPr lang="en-US" dirty="0">
            <a:latin typeface="Segoe UI Semibold" panose="020B0702040204020203" pitchFamily="34" charset="0"/>
            <a:cs typeface="Segoe UI Semibold" panose="020B0702040204020203" pitchFamily="34" charset="0"/>
          </a:endParaRPr>
        </a:p>
      </dgm:t>
    </dgm:pt>
    <dgm:pt modelId="{5ED311AB-A523-43E3-A9E1-BA4C8EDBBDD9}" type="parTrans" cxnId="{F60EE374-7538-4F62-8455-72D001D09435}">
      <dgm:prSet/>
      <dgm:spPr/>
      <dgm:t>
        <a:bodyPr/>
        <a:lstStyle/>
        <a:p>
          <a:endParaRPr lang="en-US">
            <a:latin typeface="Segoe UI Semibold" panose="020B0702040204020203" pitchFamily="34" charset="0"/>
            <a:cs typeface="Segoe UI Semibold" panose="020B0702040204020203" pitchFamily="34" charset="0"/>
          </a:endParaRPr>
        </a:p>
      </dgm:t>
    </dgm:pt>
    <dgm:pt modelId="{1BE2A711-AAB7-4A45-8BD5-4CCF9D979358}" type="sibTrans" cxnId="{F60EE374-7538-4F62-8455-72D001D09435}">
      <dgm:prSet/>
      <dgm:spPr/>
      <dgm:t>
        <a:bodyPr/>
        <a:lstStyle/>
        <a:p>
          <a:endParaRPr lang="en-US">
            <a:latin typeface="Segoe UI Semibold" panose="020B0702040204020203" pitchFamily="34" charset="0"/>
            <a:cs typeface="Segoe UI Semibold" panose="020B0702040204020203" pitchFamily="34" charset="0"/>
          </a:endParaRPr>
        </a:p>
      </dgm:t>
    </dgm:pt>
    <dgm:pt modelId="{C0EB3CFD-C1E5-4EEA-BCD1-4F254ED36657}">
      <dgm:prSet/>
      <dgm:spPr/>
      <dgm:t>
        <a:bodyPr/>
        <a:lstStyle/>
        <a:p>
          <a:pPr>
            <a:lnSpc>
              <a:spcPct val="100000"/>
            </a:lnSpc>
          </a:pPr>
          <a:r>
            <a:rPr lang="en-US" dirty="0">
              <a:latin typeface="Segoe UI Semibold" panose="020B0702040204020203" pitchFamily="34" charset="0"/>
              <a:cs typeface="Segoe UI Semibold" panose="020B0702040204020203" pitchFamily="34" charset="0"/>
            </a:rPr>
            <a:t>Empower verified creators to broadcast live, gated content using Creator Token Decentralized Subscriber Gating (CTDSG).</a:t>
          </a:r>
        </a:p>
      </dgm:t>
    </dgm:pt>
    <dgm:pt modelId="{9BCCE268-057C-4E6F-905E-6E3A5BEF68AF}" type="parTrans" cxnId="{CFA69A13-6A32-402B-B6BC-3A312C36FCFE}">
      <dgm:prSet/>
      <dgm:spPr/>
      <dgm:t>
        <a:bodyPr/>
        <a:lstStyle/>
        <a:p>
          <a:endParaRPr lang="en-US">
            <a:latin typeface="Segoe UI Semibold" panose="020B0702040204020203" pitchFamily="34" charset="0"/>
            <a:cs typeface="Segoe UI Semibold" panose="020B0702040204020203" pitchFamily="34" charset="0"/>
          </a:endParaRPr>
        </a:p>
      </dgm:t>
    </dgm:pt>
    <dgm:pt modelId="{332A2ECB-ABA1-497E-97D2-92FE2398741B}" type="sibTrans" cxnId="{CFA69A13-6A32-402B-B6BC-3A312C36FCFE}">
      <dgm:prSet/>
      <dgm:spPr/>
      <dgm:t>
        <a:bodyPr/>
        <a:lstStyle/>
        <a:p>
          <a:endParaRPr lang="en-US">
            <a:latin typeface="Segoe UI Semibold" panose="020B0702040204020203" pitchFamily="34" charset="0"/>
            <a:cs typeface="Segoe UI Semibold" panose="020B0702040204020203" pitchFamily="34" charset="0"/>
          </a:endParaRPr>
        </a:p>
      </dgm:t>
    </dgm:pt>
    <dgm:pt modelId="{2040CA5D-9687-41B4-821D-85BFD99A24B2}">
      <dgm:prSet/>
      <dgm:spPr/>
      <dgm:t>
        <a:bodyPr/>
        <a:lstStyle/>
        <a:p>
          <a:pPr>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 Identity &amp; KYC (via </a:t>
          </a:r>
          <a:r>
            <a:rPr lang="en-US" dirty="0" err="1">
              <a:latin typeface="Segoe UI Semibold" panose="020B0702040204020203" pitchFamily="34" charset="0"/>
              <a:cs typeface="Segoe UI Semibold" panose="020B0702040204020203" pitchFamily="34" charset="0"/>
            </a:rPr>
            <a:t>CamuVerify</a:t>
          </a:r>
          <a:r>
            <a:rPr lang="en-US" dirty="0">
              <a:latin typeface="Segoe UI Semibold" panose="020B0702040204020203" pitchFamily="34" charset="0"/>
              <a:cs typeface="Segoe UI Semibold" panose="020B0702040204020203" pitchFamily="34" charset="0"/>
            </a:rPr>
            <a:t> / </a:t>
          </a:r>
          <a:r>
            <a:rPr lang="en-US" dirty="0" err="1">
              <a:latin typeface="Segoe UI Semibold" panose="020B0702040204020203" pitchFamily="34" charset="0"/>
              <a:cs typeface="Segoe UI Semibold" panose="020B0702040204020203" pitchFamily="34" charset="0"/>
            </a:rPr>
            <a:t>DiD</a:t>
          </a:r>
          <a:r>
            <a:rPr lang="en-US" dirty="0">
              <a:latin typeface="Segoe UI Semibold" panose="020B0702040204020203" pitchFamily="34" charset="0"/>
              <a:cs typeface="Segoe UI Semibold" panose="020B0702040204020203" pitchFamily="34" charset="0"/>
            </a:rPr>
            <a:t>)</a:t>
          </a:r>
        </a:p>
      </dgm:t>
    </dgm:pt>
    <dgm:pt modelId="{D03FBABC-5D7F-4644-B89F-EF9F070525DD}" type="parTrans" cxnId="{FB668D10-F580-4217-A4FB-533A29D34602}">
      <dgm:prSet/>
      <dgm:spPr/>
      <dgm:t>
        <a:bodyPr/>
        <a:lstStyle/>
        <a:p>
          <a:endParaRPr lang="en-US">
            <a:latin typeface="Segoe UI Semibold" panose="020B0702040204020203" pitchFamily="34" charset="0"/>
            <a:cs typeface="Segoe UI Semibold" panose="020B0702040204020203" pitchFamily="34" charset="0"/>
          </a:endParaRPr>
        </a:p>
      </dgm:t>
    </dgm:pt>
    <dgm:pt modelId="{07B5FC3C-0B73-418D-B42B-BF5ED9881509}" type="sibTrans" cxnId="{FB668D10-F580-4217-A4FB-533A29D34602}">
      <dgm:prSet/>
      <dgm:spPr/>
      <dgm:t>
        <a:bodyPr/>
        <a:lstStyle/>
        <a:p>
          <a:endParaRPr lang="en-US">
            <a:latin typeface="Segoe UI Semibold" panose="020B0702040204020203" pitchFamily="34" charset="0"/>
            <a:cs typeface="Segoe UI Semibold" panose="020B0702040204020203" pitchFamily="34" charset="0"/>
          </a:endParaRPr>
        </a:p>
      </dgm:t>
    </dgm:pt>
    <dgm:pt modelId="{07AE7C86-751E-45D8-B98D-05F380141FA4}">
      <dgm:prSet/>
      <dgm:spPr/>
      <dgm:t>
        <a:bodyPr/>
        <a:lstStyle/>
        <a:p>
          <a:pPr>
            <a:buFont typeface="Arial" panose="020B0604020202020204" pitchFamily="34" charset="0"/>
            <a:buChar char="•"/>
          </a:pPr>
          <a:r>
            <a:rPr lang="en-US">
              <a:latin typeface="Segoe UI Semibold" panose="020B0702040204020203" pitchFamily="34" charset="0"/>
              <a:cs typeface="Segoe UI Semibold" panose="020B0702040204020203" pitchFamily="34" charset="0"/>
            </a:rPr>
            <a:t>🎫 CTDSG Registry &amp; Query APIs</a:t>
          </a:r>
          <a:endParaRPr lang="en-US" dirty="0">
            <a:latin typeface="Segoe UI Semibold" panose="020B0702040204020203" pitchFamily="34" charset="0"/>
            <a:cs typeface="Segoe UI Semibold" panose="020B0702040204020203" pitchFamily="34" charset="0"/>
          </a:endParaRPr>
        </a:p>
      </dgm:t>
    </dgm:pt>
    <dgm:pt modelId="{97AFE405-AE9A-4D95-B4FD-E047F037EDEA}" type="parTrans" cxnId="{82585A64-343B-49F4-A4C4-EACE6A037BEF}">
      <dgm:prSet/>
      <dgm:spPr/>
      <dgm:t>
        <a:bodyPr/>
        <a:lstStyle/>
        <a:p>
          <a:endParaRPr lang="en-US">
            <a:latin typeface="Segoe UI Semibold" panose="020B0702040204020203" pitchFamily="34" charset="0"/>
            <a:cs typeface="Segoe UI Semibold" panose="020B0702040204020203" pitchFamily="34" charset="0"/>
          </a:endParaRPr>
        </a:p>
      </dgm:t>
    </dgm:pt>
    <dgm:pt modelId="{649A261C-533E-48DE-9C22-BD2E27AD9AEE}" type="sibTrans" cxnId="{82585A64-343B-49F4-A4C4-EACE6A037BEF}">
      <dgm:prSet/>
      <dgm:spPr/>
      <dgm:t>
        <a:bodyPr/>
        <a:lstStyle/>
        <a:p>
          <a:endParaRPr lang="en-US">
            <a:latin typeface="Segoe UI Semibold" panose="020B0702040204020203" pitchFamily="34" charset="0"/>
            <a:cs typeface="Segoe UI Semibold" panose="020B0702040204020203" pitchFamily="34" charset="0"/>
          </a:endParaRPr>
        </a:p>
      </dgm:t>
    </dgm:pt>
    <dgm:pt modelId="{89531720-7B79-4CE7-9D09-69B74D04FCA3}">
      <dgm:prSet/>
      <dgm:spPr/>
      <dgm:t>
        <a:bodyPr/>
        <a:lstStyle/>
        <a:p>
          <a:pPr>
            <a:buFont typeface="Arial" panose="020B0604020202020204" pitchFamily="34" charset="0"/>
            <a:buChar char="•"/>
          </a:pPr>
          <a:r>
            <a:rPr lang="en-US">
              <a:latin typeface="Segoe UI Semibold" panose="020B0702040204020203" pitchFamily="34" charset="0"/>
              <a:cs typeface="Segoe UI Semibold" panose="020B0702040204020203" pitchFamily="34" charset="0"/>
            </a:rPr>
            <a:t>📊 Creator Dashboards</a:t>
          </a:r>
          <a:endParaRPr lang="en-US" dirty="0">
            <a:latin typeface="Segoe UI Semibold" panose="020B0702040204020203" pitchFamily="34" charset="0"/>
            <a:cs typeface="Segoe UI Semibold" panose="020B0702040204020203" pitchFamily="34" charset="0"/>
          </a:endParaRPr>
        </a:p>
      </dgm:t>
    </dgm:pt>
    <dgm:pt modelId="{1B9FB241-D87C-4EE3-A7B3-0D588DD479E2}" type="parTrans" cxnId="{1FE9315D-4163-4616-AC7E-6CE7FF081B3E}">
      <dgm:prSet/>
      <dgm:spPr/>
      <dgm:t>
        <a:bodyPr/>
        <a:lstStyle/>
        <a:p>
          <a:endParaRPr lang="en-US">
            <a:latin typeface="Segoe UI Semibold" panose="020B0702040204020203" pitchFamily="34" charset="0"/>
            <a:cs typeface="Segoe UI Semibold" panose="020B0702040204020203" pitchFamily="34" charset="0"/>
          </a:endParaRPr>
        </a:p>
      </dgm:t>
    </dgm:pt>
    <dgm:pt modelId="{39226FDA-784F-4804-AE34-9BE46834FC0F}" type="sibTrans" cxnId="{1FE9315D-4163-4616-AC7E-6CE7FF081B3E}">
      <dgm:prSet/>
      <dgm:spPr/>
      <dgm:t>
        <a:bodyPr/>
        <a:lstStyle/>
        <a:p>
          <a:endParaRPr lang="en-US">
            <a:latin typeface="Segoe UI Semibold" panose="020B0702040204020203" pitchFamily="34" charset="0"/>
            <a:cs typeface="Segoe UI Semibold" panose="020B0702040204020203" pitchFamily="34" charset="0"/>
          </a:endParaRPr>
        </a:p>
      </dgm:t>
    </dgm:pt>
    <dgm:pt modelId="{F1A2D08A-131B-4922-B43B-D50A937B1EA1}">
      <dgm:prSet/>
      <dgm:spPr/>
      <dgm:t>
        <a:bodyPr/>
        <a:lstStyle/>
        <a:p>
          <a:pPr>
            <a:buFont typeface="Arial" panose="020B0604020202020204" pitchFamily="34" charset="0"/>
            <a:buChar char="•"/>
          </a:pPr>
          <a:r>
            <a:rPr lang="en-US">
              <a:latin typeface="Segoe UI Semibold" panose="020B0702040204020203" pitchFamily="34" charset="0"/>
              <a:cs typeface="Segoe UI Semibold" panose="020B0702040204020203" pitchFamily="34" charset="0"/>
            </a:rPr>
            <a:t>🎁 Tipping &amp; Support Layers</a:t>
          </a:r>
          <a:endParaRPr lang="en-US" dirty="0">
            <a:latin typeface="Segoe UI Semibold" panose="020B0702040204020203" pitchFamily="34" charset="0"/>
            <a:cs typeface="Segoe UI Semibold" panose="020B0702040204020203" pitchFamily="34" charset="0"/>
          </a:endParaRPr>
        </a:p>
      </dgm:t>
    </dgm:pt>
    <dgm:pt modelId="{2D4867CF-F873-4977-8D8F-66AA3A512F6C}" type="parTrans" cxnId="{6B600FB8-334F-472C-8FD0-3866898FF8EC}">
      <dgm:prSet/>
      <dgm:spPr/>
      <dgm:t>
        <a:bodyPr/>
        <a:lstStyle/>
        <a:p>
          <a:endParaRPr lang="en-US">
            <a:latin typeface="Segoe UI Semibold" panose="020B0702040204020203" pitchFamily="34" charset="0"/>
            <a:cs typeface="Segoe UI Semibold" panose="020B0702040204020203" pitchFamily="34" charset="0"/>
          </a:endParaRPr>
        </a:p>
      </dgm:t>
    </dgm:pt>
    <dgm:pt modelId="{44D29E4F-A728-4100-BB02-E4E53CDF7706}" type="sibTrans" cxnId="{6B600FB8-334F-472C-8FD0-3866898FF8EC}">
      <dgm:prSet/>
      <dgm:spPr/>
      <dgm:t>
        <a:bodyPr/>
        <a:lstStyle/>
        <a:p>
          <a:endParaRPr lang="en-US">
            <a:latin typeface="Segoe UI Semibold" panose="020B0702040204020203" pitchFamily="34" charset="0"/>
            <a:cs typeface="Segoe UI Semibold" panose="020B0702040204020203" pitchFamily="34" charset="0"/>
          </a:endParaRPr>
        </a:p>
      </dgm:t>
    </dgm:pt>
    <dgm:pt modelId="{6BC27B11-AE0B-4939-B863-FE54FA06FC19}">
      <dgm:prSet/>
      <dgm:spPr/>
      <dgm:t>
        <a:bodyPr/>
        <a:lstStyle/>
        <a:p>
          <a:pPr>
            <a:buFont typeface="Arial" panose="020B0604020202020204" pitchFamily="34" charset="0"/>
            <a:buChar char="•"/>
          </a:pPr>
          <a:r>
            <a:rPr lang="en-US">
              <a:latin typeface="Segoe UI Semibold" panose="020B0702040204020203" pitchFamily="34" charset="0"/>
              <a:cs typeface="Segoe UI Semibold" panose="020B0702040204020203" pitchFamily="34" charset="0"/>
            </a:rPr>
            <a:t>🧠 Proposal Drafting &amp; Voting API</a:t>
          </a:r>
          <a:endParaRPr lang="en-US" dirty="0">
            <a:latin typeface="Segoe UI Semibold" panose="020B0702040204020203" pitchFamily="34" charset="0"/>
            <a:cs typeface="Segoe UI Semibold" panose="020B0702040204020203" pitchFamily="34" charset="0"/>
          </a:endParaRPr>
        </a:p>
      </dgm:t>
    </dgm:pt>
    <dgm:pt modelId="{A3753418-0D68-433B-BD85-B5A897486040}" type="parTrans" cxnId="{094ED7F6-DF42-46E7-ADC0-D230A93CA5AC}">
      <dgm:prSet/>
      <dgm:spPr/>
      <dgm:t>
        <a:bodyPr/>
        <a:lstStyle/>
        <a:p>
          <a:endParaRPr lang="en-US">
            <a:latin typeface="Segoe UI Semibold" panose="020B0702040204020203" pitchFamily="34" charset="0"/>
            <a:cs typeface="Segoe UI Semibold" panose="020B0702040204020203" pitchFamily="34" charset="0"/>
          </a:endParaRPr>
        </a:p>
      </dgm:t>
    </dgm:pt>
    <dgm:pt modelId="{542E92BB-01F9-4FF7-B042-7749393FF0A9}" type="sibTrans" cxnId="{094ED7F6-DF42-46E7-ADC0-D230A93CA5AC}">
      <dgm:prSet/>
      <dgm:spPr/>
      <dgm:t>
        <a:bodyPr/>
        <a:lstStyle/>
        <a:p>
          <a:endParaRPr lang="en-US">
            <a:latin typeface="Segoe UI Semibold" panose="020B0702040204020203" pitchFamily="34" charset="0"/>
            <a:cs typeface="Segoe UI Semibold" panose="020B0702040204020203" pitchFamily="34" charset="0"/>
          </a:endParaRPr>
        </a:p>
      </dgm:t>
    </dgm:pt>
    <dgm:pt modelId="{4BD09BF6-BC43-4F92-899B-6E26526A1E00}">
      <dgm:prSet/>
      <dgm:spPr/>
      <dgm:t>
        <a:bodyPr/>
        <a:lstStyle/>
        <a:p>
          <a:pPr>
            <a:buFont typeface="Arial" panose="020B0604020202020204" pitchFamily="34" charset="0"/>
            <a:buChar char="•"/>
          </a:pPr>
          <a:r>
            <a:rPr lang="en-US">
              <a:latin typeface="Segoe UI Semibold" panose="020B0702040204020203" pitchFamily="34" charset="0"/>
              <a:cs typeface="Segoe UI Semibold" panose="020B0702040204020203" pitchFamily="34" charset="0"/>
            </a:rPr>
            <a:t>🧰 Frontend SDKs for Dapp teams</a:t>
          </a:r>
          <a:endParaRPr lang="en-US" dirty="0">
            <a:latin typeface="Segoe UI Semibold" panose="020B0702040204020203" pitchFamily="34" charset="0"/>
            <a:cs typeface="Segoe UI Semibold" panose="020B0702040204020203" pitchFamily="34" charset="0"/>
          </a:endParaRPr>
        </a:p>
      </dgm:t>
    </dgm:pt>
    <dgm:pt modelId="{9EDEBF26-BD27-4D43-82A2-9D430AFA7D16}" type="parTrans" cxnId="{400A4FEE-698F-4C17-AE80-7D3FEFB44881}">
      <dgm:prSet/>
      <dgm:spPr/>
      <dgm:t>
        <a:bodyPr/>
        <a:lstStyle/>
        <a:p>
          <a:endParaRPr lang="en-US">
            <a:latin typeface="Segoe UI Semibold" panose="020B0702040204020203" pitchFamily="34" charset="0"/>
            <a:cs typeface="Segoe UI Semibold" panose="020B0702040204020203" pitchFamily="34" charset="0"/>
          </a:endParaRPr>
        </a:p>
      </dgm:t>
    </dgm:pt>
    <dgm:pt modelId="{C4F44439-39D4-493E-955B-E997A5EDB058}" type="sibTrans" cxnId="{400A4FEE-698F-4C17-AE80-7D3FEFB44881}">
      <dgm:prSet/>
      <dgm:spPr/>
      <dgm:t>
        <a:bodyPr/>
        <a:lstStyle/>
        <a:p>
          <a:endParaRPr lang="en-US">
            <a:latin typeface="Segoe UI Semibold" panose="020B0702040204020203" pitchFamily="34" charset="0"/>
            <a:cs typeface="Segoe UI Semibold" panose="020B0702040204020203" pitchFamily="34" charset="0"/>
          </a:endParaRPr>
        </a:p>
      </dgm:t>
    </dgm:pt>
    <dgm:pt modelId="{4019DAB1-E23A-48A5-9EF6-15FBDF6A5077}" type="pres">
      <dgm:prSet presAssocID="{048B1723-5765-49B2-A3B8-852F0A6C1DCB}" presName="Name0" presStyleCnt="0">
        <dgm:presLayoutVars>
          <dgm:dir/>
          <dgm:animLvl val="lvl"/>
          <dgm:resizeHandles val="exact"/>
        </dgm:presLayoutVars>
      </dgm:prSet>
      <dgm:spPr/>
    </dgm:pt>
    <dgm:pt modelId="{10A45CB3-AFE7-407A-BECC-9AB8D81B2334}" type="pres">
      <dgm:prSet presAssocID="{16C27A0E-7006-4A93-AEC5-FD56AA688116}" presName="composite" presStyleCnt="0"/>
      <dgm:spPr/>
    </dgm:pt>
    <dgm:pt modelId="{8EAD37D0-4324-4A2F-BA7C-C7E68EA4AF93}" type="pres">
      <dgm:prSet presAssocID="{16C27A0E-7006-4A93-AEC5-FD56AA688116}" presName="parTx" presStyleLbl="node1" presStyleIdx="0" presStyleCnt="5">
        <dgm:presLayoutVars>
          <dgm:chMax val="0"/>
          <dgm:chPref val="0"/>
          <dgm:bulletEnabled val="1"/>
        </dgm:presLayoutVars>
      </dgm:prSet>
      <dgm:spPr/>
    </dgm:pt>
    <dgm:pt modelId="{786E6D11-B864-401C-999D-44F7F6D9C3B2}" type="pres">
      <dgm:prSet presAssocID="{16C27A0E-7006-4A93-AEC5-FD56AA688116}" presName="desTx" presStyleLbl="revTx" presStyleIdx="0" presStyleCnt="5">
        <dgm:presLayoutVars>
          <dgm:bulletEnabled val="1"/>
        </dgm:presLayoutVars>
      </dgm:prSet>
      <dgm:spPr/>
    </dgm:pt>
    <dgm:pt modelId="{C345E6EB-FF02-42A3-A315-6AF8600A8D00}" type="pres">
      <dgm:prSet presAssocID="{C06FBDFA-1204-4362-A9EA-D716C79D8FBF}" presName="space" presStyleCnt="0"/>
      <dgm:spPr/>
    </dgm:pt>
    <dgm:pt modelId="{6FB976D9-934A-40DC-9850-DE2A0BE4795D}" type="pres">
      <dgm:prSet presAssocID="{28F9E18C-9D73-4A1F-BBFF-97FB9EBB444B}" presName="composite" presStyleCnt="0"/>
      <dgm:spPr/>
    </dgm:pt>
    <dgm:pt modelId="{F337645D-4572-4740-81E6-2EAF59F82756}" type="pres">
      <dgm:prSet presAssocID="{28F9E18C-9D73-4A1F-BBFF-97FB9EBB444B}" presName="parTx" presStyleLbl="node1" presStyleIdx="1" presStyleCnt="5">
        <dgm:presLayoutVars>
          <dgm:chMax val="0"/>
          <dgm:chPref val="0"/>
          <dgm:bulletEnabled val="1"/>
        </dgm:presLayoutVars>
      </dgm:prSet>
      <dgm:spPr/>
    </dgm:pt>
    <dgm:pt modelId="{266E6AF7-E6FA-4639-AFA0-DC0253F23C7A}" type="pres">
      <dgm:prSet presAssocID="{28F9E18C-9D73-4A1F-BBFF-97FB9EBB444B}" presName="desTx" presStyleLbl="revTx" presStyleIdx="1" presStyleCnt="5">
        <dgm:presLayoutVars>
          <dgm:bulletEnabled val="1"/>
        </dgm:presLayoutVars>
      </dgm:prSet>
      <dgm:spPr/>
    </dgm:pt>
    <dgm:pt modelId="{0A407C42-A5F4-43F1-8E57-239F605DF088}" type="pres">
      <dgm:prSet presAssocID="{77EB1285-7BB4-44FA-8415-2FE34366A4BC}" presName="space" presStyleCnt="0"/>
      <dgm:spPr/>
    </dgm:pt>
    <dgm:pt modelId="{BABB9D87-9AEF-4BDD-B6C7-BF6C49A9EBC2}" type="pres">
      <dgm:prSet presAssocID="{1792BDDF-AF8E-41AD-A486-CFBCEE5C4A5A}" presName="composite" presStyleCnt="0"/>
      <dgm:spPr/>
    </dgm:pt>
    <dgm:pt modelId="{31B276B5-C8C1-4B3A-8B35-3C0D0221298E}" type="pres">
      <dgm:prSet presAssocID="{1792BDDF-AF8E-41AD-A486-CFBCEE5C4A5A}" presName="parTx" presStyleLbl="node1" presStyleIdx="2" presStyleCnt="5">
        <dgm:presLayoutVars>
          <dgm:chMax val="0"/>
          <dgm:chPref val="0"/>
          <dgm:bulletEnabled val="1"/>
        </dgm:presLayoutVars>
      </dgm:prSet>
      <dgm:spPr/>
    </dgm:pt>
    <dgm:pt modelId="{FFE29E86-751D-42DE-BF0E-38303C2B8E5F}" type="pres">
      <dgm:prSet presAssocID="{1792BDDF-AF8E-41AD-A486-CFBCEE5C4A5A}" presName="desTx" presStyleLbl="revTx" presStyleIdx="2" presStyleCnt="5">
        <dgm:presLayoutVars>
          <dgm:bulletEnabled val="1"/>
        </dgm:presLayoutVars>
      </dgm:prSet>
      <dgm:spPr/>
    </dgm:pt>
    <dgm:pt modelId="{2D0EA383-DE87-420C-95B1-A6E2C3235FE4}" type="pres">
      <dgm:prSet presAssocID="{D6552C36-1032-44CC-ADF4-E3B9250134E8}" presName="space" presStyleCnt="0"/>
      <dgm:spPr/>
    </dgm:pt>
    <dgm:pt modelId="{74B9FAAF-3D15-4853-98C4-7AE1888D35C7}" type="pres">
      <dgm:prSet presAssocID="{C5E010D2-012F-4377-8BF3-A67DE21A92F5}" presName="composite" presStyleCnt="0"/>
      <dgm:spPr/>
    </dgm:pt>
    <dgm:pt modelId="{F821029F-ABC7-4019-AC73-1580C7BE5CFB}" type="pres">
      <dgm:prSet presAssocID="{C5E010D2-012F-4377-8BF3-A67DE21A92F5}" presName="parTx" presStyleLbl="node1" presStyleIdx="3" presStyleCnt="5">
        <dgm:presLayoutVars>
          <dgm:chMax val="0"/>
          <dgm:chPref val="0"/>
          <dgm:bulletEnabled val="1"/>
        </dgm:presLayoutVars>
      </dgm:prSet>
      <dgm:spPr/>
    </dgm:pt>
    <dgm:pt modelId="{4256DC7A-AC94-4C87-BAF1-227011CA8124}" type="pres">
      <dgm:prSet presAssocID="{C5E010D2-012F-4377-8BF3-A67DE21A92F5}" presName="desTx" presStyleLbl="revTx" presStyleIdx="3" presStyleCnt="5">
        <dgm:presLayoutVars>
          <dgm:bulletEnabled val="1"/>
        </dgm:presLayoutVars>
      </dgm:prSet>
      <dgm:spPr/>
    </dgm:pt>
    <dgm:pt modelId="{AF40C1E8-62F0-473A-AAB0-B13D4FC6CF64}" type="pres">
      <dgm:prSet presAssocID="{6D01E0C4-6786-4FD0-AF1B-82A86944CE42}" presName="space" presStyleCnt="0"/>
      <dgm:spPr/>
    </dgm:pt>
    <dgm:pt modelId="{BD0080EE-7528-43CE-95FD-D04ECB2DFA62}" type="pres">
      <dgm:prSet presAssocID="{EC85510A-385D-4B5B-B64E-C4CC318A35B9}" presName="composite" presStyleCnt="0"/>
      <dgm:spPr/>
    </dgm:pt>
    <dgm:pt modelId="{C00CA9F5-A6F3-4D73-9CAF-0EDE9E364756}" type="pres">
      <dgm:prSet presAssocID="{EC85510A-385D-4B5B-B64E-C4CC318A35B9}" presName="parTx" presStyleLbl="node1" presStyleIdx="4" presStyleCnt="5">
        <dgm:presLayoutVars>
          <dgm:chMax val="0"/>
          <dgm:chPref val="0"/>
          <dgm:bulletEnabled val="1"/>
        </dgm:presLayoutVars>
      </dgm:prSet>
      <dgm:spPr/>
    </dgm:pt>
    <dgm:pt modelId="{F29C0A21-CD40-4FB3-A987-197F457980EA}" type="pres">
      <dgm:prSet presAssocID="{EC85510A-385D-4B5B-B64E-C4CC318A35B9}" presName="desTx" presStyleLbl="revTx" presStyleIdx="4" presStyleCnt="5">
        <dgm:presLayoutVars>
          <dgm:bulletEnabled val="1"/>
        </dgm:presLayoutVars>
      </dgm:prSet>
      <dgm:spPr/>
    </dgm:pt>
  </dgm:ptLst>
  <dgm:cxnLst>
    <dgm:cxn modelId="{4268D80B-86A9-4BAB-8CC3-02016B649817}" type="presOf" srcId="{1792BDDF-AF8E-41AD-A486-CFBCEE5C4A5A}" destId="{31B276B5-C8C1-4B3A-8B35-3C0D0221298E}" srcOrd="0" destOrd="0" presId="urn:microsoft.com/office/officeart/2005/8/layout/chevron1"/>
    <dgm:cxn modelId="{FB668D10-F580-4217-A4FB-533A29D34602}" srcId="{0FD90C4C-3D83-4953-81E5-28D20BFE880C}" destId="{2040CA5D-9687-41B4-821D-85BFD99A24B2}" srcOrd="0" destOrd="0" parTransId="{D03FBABC-5D7F-4644-B89F-EF9F070525DD}" sibTransId="{07B5FC3C-0B73-418D-B42B-BF5ED9881509}"/>
    <dgm:cxn modelId="{CFA69A13-6A32-402B-B6BC-3A312C36FCFE}" srcId="{EC85510A-385D-4B5B-B64E-C4CC318A35B9}" destId="{C0EB3CFD-C1E5-4EEA-BCD1-4F254ED36657}" srcOrd="1" destOrd="0" parTransId="{9BCCE268-057C-4E6F-905E-6E3A5BEF68AF}" sibTransId="{332A2ECB-ABA1-497E-97D2-92FE2398741B}"/>
    <dgm:cxn modelId="{6C86A417-01E5-4434-8795-53F8083E00FB}" type="presOf" srcId="{EC85510A-385D-4B5B-B64E-C4CC318A35B9}" destId="{C00CA9F5-A6F3-4D73-9CAF-0EDE9E364756}" srcOrd="0" destOrd="0" presId="urn:microsoft.com/office/officeart/2005/8/layout/chevron1"/>
    <dgm:cxn modelId="{5DA7DC17-A21C-4990-BE23-1FC29EB9E649}" srcId="{28F9E18C-9D73-4A1F-BBFF-97FB9EBB444B}" destId="{0FD90C4C-3D83-4953-81E5-28D20BFE880C}" srcOrd="0" destOrd="0" parTransId="{EAC13FF4-0C05-47F1-94A2-03897114C258}" sibTransId="{8A80C501-7D89-47E7-B1F8-14C7DCD23C12}"/>
    <dgm:cxn modelId="{65BB1018-357E-4C72-98A4-F6134D6DADD2}" type="presOf" srcId="{2040CA5D-9687-41B4-821D-85BFD99A24B2}" destId="{266E6AF7-E6FA-4639-AFA0-DC0253F23C7A}" srcOrd="0" destOrd="1" presId="urn:microsoft.com/office/officeart/2005/8/layout/chevron1"/>
    <dgm:cxn modelId="{63999121-FCAD-4A06-A74A-05AFC27A2DA1}" type="presOf" srcId="{4BD09BF6-BC43-4F92-899B-6E26526A1E00}" destId="{266E6AF7-E6FA-4639-AFA0-DC0253F23C7A}" srcOrd="0" destOrd="6" presId="urn:microsoft.com/office/officeart/2005/8/layout/chevron1"/>
    <dgm:cxn modelId="{91744322-E7F1-4F4B-92EB-63819B76FD7B}" srcId="{1792BDDF-AF8E-41AD-A486-CFBCEE5C4A5A}" destId="{9A6CAB98-B1A2-48E4-A479-4887543E30F3}" srcOrd="0" destOrd="0" parTransId="{EB938598-F2E6-405D-823C-A74574475FA9}" sibTransId="{79855A1D-F3E6-4D6D-B029-E73555283246}"/>
    <dgm:cxn modelId="{7F456A3D-427A-4254-B4CE-06E2E84C0DA3}" type="presOf" srcId="{9A6CAB98-B1A2-48E4-A479-4887543E30F3}" destId="{FFE29E86-751D-42DE-BF0E-38303C2B8E5F}" srcOrd="0" destOrd="0" presId="urn:microsoft.com/office/officeart/2005/8/layout/chevron1"/>
    <dgm:cxn modelId="{1FE9315D-4163-4616-AC7E-6CE7FF081B3E}" srcId="{0FD90C4C-3D83-4953-81E5-28D20BFE880C}" destId="{89531720-7B79-4CE7-9D09-69B74D04FCA3}" srcOrd="2" destOrd="0" parTransId="{1B9FB241-D87C-4EE3-A7B3-0D588DD479E2}" sibTransId="{39226FDA-784F-4804-AE34-9BE46834FC0F}"/>
    <dgm:cxn modelId="{82585A64-343B-49F4-A4C4-EACE6A037BEF}" srcId="{0FD90C4C-3D83-4953-81E5-28D20BFE880C}" destId="{07AE7C86-751E-45D8-B98D-05F380141FA4}" srcOrd="1" destOrd="0" parTransId="{97AFE405-AE9A-4D95-B4FD-E047F037EDEA}" sibTransId="{649A261C-533E-48DE-9C22-BD2E27AD9AEE}"/>
    <dgm:cxn modelId="{F9C54165-5612-4B64-AEBF-5A00CFBA1B32}" srcId="{C5E010D2-012F-4377-8BF3-A67DE21A92F5}" destId="{266EB732-24A7-40D5-A09A-CA3B65927C16}" srcOrd="0" destOrd="0" parTransId="{2E5F8C49-30E5-449F-ACB7-4A47B640ECF6}" sibTransId="{821A9FCD-4119-4E4E-98D6-FE008C8776B2}"/>
    <dgm:cxn modelId="{E9939465-E650-4F1A-B679-EA71E24913A3}" type="presOf" srcId="{16C27A0E-7006-4A93-AEC5-FD56AA688116}" destId="{8EAD37D0-4324-4A2F-BA7C-C7E68EA4AF93}" srcOrd="0" destOrd="0" presId="urn:microsoft.com/office/officeart/2005/8/layout/chevron1"/>
    <dgm:cxn modelId="{2C8FDC65-275F-4EEF-94DC-D20B378FE5C3}" type="presOf" srcId="{266EB732-24A7-40D5-A09A-CA3B65927C16}" destId="{4256DC7A-AC94-4C87-BAF1-227011CA8124}" srcOrd="0" destOrd="0" presId="urn:microsoft.com/office/officeart/2005/8/layout/chevron1"/>
    <dgm:cxn modelId="{47C01A6C-A9CB-43D8-83C4-98963EFA9DAA}" srcId="{048B1723-5765-49B2-A3B8-852F0A6C1DCB}" destId="{EC85510A-385D-4B5B-B64E-C4CC318A35B9}" srcOrd="4" destOrd="0" parTransId="{1AED85D6-F4EB-4708-8436-34A59E1BBF0A}" sibTransId="{34D2CBCC-4779-41A6-A6C1-05389077B681}"/>
    <dgm:cxn modelId="{824F506D-3BC3-4A3A-A93E-B62D9AD384A9}" type="presOf" srcId="{07AE7C86-751E-45D8-B98D-05F380141FA4}" destId="{266E6AF7-E6FA-4639-AFA0-DC0253F23C7A}" srcOrd="0" destOrd="2" presId="urn:microsoft.com/office/officeart/2005/8/layout/chevron1"/>
    <dgm:cxn modelId="{602CF76D-0703-4BFB-B86F-EA488A6E9F33}" srcId="{048B1723-5765-49B2-A3B8-852F0A6C1DCB}" destId="{16C27A0E-7006-4A93-AEC5-FD56AA688116}" srcOrd="0" destOrd="0" parTransId="{A821F6C4-203D-47D6-A85D-75EE04755479}" sibTransId="{C06FBDFA-1204-4362-A9EA-D716C79D8FBF}"/>
    <dgm:cxn modelId="{A2D84D6F-4967-4A70-9CA9-CD2360D01A52}" type="presOf" srcId="{F1A2D08A-131B-4922-B43B-D50A937B1EA1}" destId="{266E6AF7-E6FA-4639-AFA0-DC0253F23C7A}" srcOrd="0" destOrd="4" presId="urn:microsoft.com/office/officeart/2005/8/layout/chevron1"/>
    <dgm:cxn modelId="{7373A772-B53F-4F0C-A734-261D1FC3DEBA}" type="presOf" srcId="{6BC27B11-AE0B-4939-B863-FE54FA06FC19}" destId="{266E6AF7-E6FA-4639-AFA0-DC0253F23C7A}" srcOrd="0" destOrd="5" presId="urn:microsoft.com/office/officeart/2005/8/layout/chevron1"/>
    <dgm:cxn modelId="{7D18C374-DC17-4792-BFDA-676D0D7183DF}" type="presOf" srcId="{C5E010D2-012F-4377-8BF3-A67DE21A92F5}" destId="{F821029F-ABC7-4019-AC73-1580C7BE5CFB}" srcOrd="0" destOrd="0" presId="urn:microsoft.com/office/officeart/2005/8/layout/chevron1"/>
    <dgm:cxn modelId="{F60EE374-7538-4F62-8455-72D001D09435}" srcId="{C5E010D2-012F-4377-8BF3-A67DE21A92F5}" destId="{32970AC1-BBF0-4611-9626-6AD961289F03}" srcOrd="2" destOrd="0" parTransId="{5ED311AB-A523-43E3-A9E1-BA4C8EDBBDD9}" sibTransId="{1BE2A711-AAB7-4A45-8BD5-4CCF9D979358}"/>
    <dgm:cxn modelId="{1C9F587B-DECD-4D59-AC1A-1A9125DAFF73}" srcId="{048B1723-5765-49B2-A3B8-852F0A6C1DCB}" destId="{C5E010D2-012F-4377-8BF3-A67DE21A92F5}" srcOrd="3" destOrd="0" parTransId="{C5D26263-4531-4F60-8635-866896873066}" sibTransId="{6D01E0C4-6786-4FD0-AF1B-82A86944CE42}"/>
    <dgm:cxn modelId="{4E918C7B-5D64-4C84-B36A-69D12AD1256A}" srcId="{C5E010D2-012F-4377-8BF3-A67DE21A92F5}" destId="{FD7CD3DF-C1BA-48DB-BD7C-22D45A5B69C4}" srcOrd="1" destOrd="0" parTransId="{380B3603-BAF9-4FED-B128-F6B5CF8DDEED}" sibTransId="{74727513-F7B1-4A9F-AB87-097EE568BC67}"/>
    <dgm:cxn modelId="{31CDF781-FDBC-4520-8EDD-45BFF1DA404F}" type="presOf" srcId="{C0EB3CFD-C1E5-4EEA-BCD1-4F254ED36657}" destId="{F29C0A21-CD40-4FB3-A987-197F457980EA}" srcOrd="0" destOrd="1" presId="urn:microsoft.com/office/officeart/2005/8/layout/chevron1"/>
    <dgm:cxn modelId="{FB72B88A-7BF5-417A-8647-9663531658CD}" type="presOf" srcId="{AA1C8917-91AA-4D55-955B-FF7AADEB16DC}" destId="{786E6D11-B864-401C-999D-44F7F6D9C3B2}" srcOrd="0" destOrd="0" presId="urn:microsoft.com/office/officeart/2005/8/layout/chevron1"/>
    <dgm:cxn modelId="{54BAFA8E-B81B-434D-9714-850CFCFD8C19}" type="presOf" srcId="{048B1723-5765-49B2-A3B8-852F0A6C1DCB}" destId="{4019DAB1-E23A-48A5-9EF6-15FBDF6A5077}" srcOrd="0" destOrd="0" presId="urn:microsoft.com/office/officeart/2005/8/layout/chevron1"/>
    <dgm:cxn modelId="{C3EE579B-193E-4DE8-ADB1-CCED191EE700}" type="presOf" srcId="{76B557EB-956A-449F-BCBB-4BD43EC01839}" destId="{F29C0A21-CD40-4FB3-A987-197F457980EA}" srcOrd="0" destOrd="0" presId="urn:microsoft.com/office/officeart/2005/8/layout/chevron1"/>
    <dgm:cxn modelId="{848D1CA7-C874-4CCA-BA82-3CED0D43F4FD}" type="presOf" srcId="{89531720-7B79-4CE7-9D09-69B74D04FCA3}" destId="{266E6AF7-E6FA-4639-AFA0-DC0253F23C7A}" srcOrd="0" destOrd="3" presId="urn:microsoft.com/office/officeart/2005/8/layout/chevron1"/>
    <dgm:cxn modelId="{81EFD5A8-7705-46CF-ACDE-6CF1F08FD0A1}" type="presOf" srcId="{32970AC1-BBF0-4611-9626-6AD961289F03}" destId="{4256DC7A-AC94-4C87-BAF1-227011CA8124}" srcOrd="0" destOrd="2" presId="urn:microsoft.com/office/officeart/2005/8/layout/chevron1"/>
    <dgm:cxn modelId="{276319B0-7577-41C8-894C-8CBB1DA6555C}" srcId="{048B1723-5765-49B2-A3B8-852F0A6C1DCB}" destId="{1792BDDF-AF8E-41AD-A486-CFBCEE5C4A5A}" srcOrd="2" destOrd="0" parTransId="{DFF661AB-AE40-41A4-90CF-8E3721391A15}" sibTransId="{D6552C36-1032-44CC-ADF4-E3B9250134E8}"/>
    <dgm:cxn modelId="{BF4EDBB5-4CDF-4A7A-A15D-49351D5A9E5F}" srcId="{048B1723-5765-49B2-A3B8-852F0A6C1DCB}" destId="{28F9E18C-9D73-4A1F-BBFF-97FB9EBB444B}" srcOrd="1" destOrd="0" parTransId="{44805391-8C7A-4D94-A8E2-6E6F7800CE37}" sibTransId="{77EB1285-7BB4-44FA-8415-2FE34366A4BC}"/>
    <dgm:cxn modelId="{C05958B7-40E0-4F62-A790-561D1FF87157}" srcId="{EC85510A-385D-4B5B-B64E-C4CC318A35B9}" destId="{76B557EB-956A-449F-BCBB-4BD43EC01839}" srcOrd="0" destOrd="0" parTransId="{E8568801-A35E-47AA-8BD6-2FF97F941AF1}" sibTransId="{7B85BFD6-9750-467F-8C12-95023F5B8851}"/>
    <dgm:cxn modelId="{6B600FB8-334F-472C-8FD0-3866898FF8EC}" srcId="{0FD90C4C-3D83-4953-81E5-28D20BFE880C}" destId="{F1A2D08A-131B-4922-B43B-D50A937B1EA1}" srcOrd="3" destOrd="0" parTransId="{2D4867CF-F873-4977-8D8F-66AA3A512F6C}" sibTransId="{44D29E4F-A728-4100-BB02-E4E53CDF7706}"/>
    <dgm:cxn modelId="{9FCE58C3-9CB2-4605-B452-FD99F4D68A83}" type="presOf" srcId="{FD7CD3DF-C1BA-48DB-BD7C-22D45A5B69C4}" destId="{4256DC7A-AC94-4C87-BAF1-227011CA8124}" srcOrd="0" destOrd="1" presId="urn:microsoft.com/office/officeart/2005/8/layout/chevron1"/>
    <dgm:cxn modelId="{57D578C9-2410-496C-BDE5-8D2B07D1D336}" type="presOf" srcId="{0FD90C4C-3D83-4953-81E5-28D20BFE880C}" destId="{266E6AF7-E6FA-4639-AFA0-DC0253F23C7A}" srcOrd="0" destOrd="0" presId="urn:microsoft.com/office/officeart/2005/8/layout/chevron1"/>
    <dgm:cxn modelId="{CA7DFCD2-9716-4824-AFD8-266A760CA658}" type="presOf" srcId="{28F9E18C-9D73-4A1F-BBFF-97FB9EBB444B}" destId="{F337645D-4572-4740-81E6-2EAF59F82756}" srcOrd="0" destOrd="0" presId="urn:microsoft.com/office/officeart/2005/8/layout/chevron1"/>
    <dgm:cxn modelId="{8F18E0ED-603B-44B5-BF10-03A48F8BB2CD}" srcId="{16C27A0E-7006-4A93-AEC5-FD56AA688116}" destId="{AA1C8917-91AA-4D55-955B-FF7AADEB16DC}" srcOrd="0" destOrd="0" parTransId="{8D94F071-8626-4DAA-8F80-3CC0E2C249FF}" sibTransId="{8F9FA620-8775-4E15-BABA-9A7A26A4256B}"/>
    <dgm:cxn modelId="{400A4FEE-698F-4C17-AE80-7D3FEFB44881}" srcId="{0FD90C4C-3D83-4953-81E5-28D20BFE880C}" destId="{4BD09BF6-BC43-4F92-899B-6E26526A1E00}" srcOrd="5" destOrd="0" parTransId="{9EDEBF26-BD27-4D43-82A2-9D430AFA7D16}" sibTransId="{C4F44439-39D4-493E-955B-E997A5EDB058}"/>
    <dgm:cxn modelId="{094ED7F6-DF42-46E7-ADC0-D230A93CA5AC}" srcId="{0FD90C4C-3D83-4953-81E5-28D20BFE880C}" destId="{6BC27B11-AE0B-4939-B863-FE54FA06FC19}" srcOrd="4" destOrd="0" parTransId="{A3753418-0D68-433B-BD85-B5A897486040}" sibTransId="{542E92BB-01F9-4FF7-B042-7749393FF0A9}"/>
    <dgm:cxn modelId="{C62A8073-D64E-4ED8-8E35-3E8B7297BF6E}" type="presParOf" srcId="{4019DAB1-E23A-48A5-9EF6-15FBDF6A5077}" destId="{10A45CB3-AFE7-407A-BECC-9AB8D81B2334}" srcOrd="0" destOrd="0" presId="urn:microsoft.com/office/officeart/2005/8/layout/chevron1"/>
    <dgm:cxn modelId="{7CD3AACC-A852-4855-94FC-7234270255B2}" type="presParOf" srcId="{10A45CB3-AFE7-407A-BECC-9AB8D81B2334}" destId="{8EAD37D0-4324-4A2F-BA7C-C7E68EA4AF93}" srcOrd="0" destOrd="0" presId="urn:microsoft.com/office/officeart/2005/8/layout/chevron1"/>
    <dgm:cxn modelId="{E6B799F6-3A27-4CDB-A130-D58FBB82D613}" type="presParOf" srcId="{10A45CB3-AFE7-407A-BECC-9AB8D81B2334}" destId="{786E6D11-B864-401C-999D-44F7F6D9C3B2}" srcOrd="1" destOrd="0" presId="urn:microsoft.com/office/officeart/2005/8/layout/chevron1"/>
    <dgm:cxn modelId="{3BA5AB36-FEC2-4473-BB3A-6E2288950A74}" type="presParOf" srcId="{4019DAB1-E23A-48A5-9EF6-15FBDF6A5077}" destId="{C345E6EB-FF02-42A3-A315-6AF8600A8D00}" srcOrd="1" destOrd="0" presId="urn:microsoft.com/office/officeart/2005/8/layout/chevron1"/>
    <dgm:cxn modelId="{02BA54D5-3110-42D4-90DF-D3BBF038A8D7}" type="presParOf" srcId="{4019DAB1-E23A-48A5-9EF6-15FBDF6A5077}" destId="{6FB976D9-934A-40DC-9850-DE2A0BE4795D}" srcOrd="2" destOrd="0" presId="urn:microsoft.com/office/officeart/2005/8/layout/chevron1"/>
    <dgm:cxn modelId="{468243CE-B9DC-49C0-9A14-8D29D79D4F03}" type="presParOf" srcId="{6FB976D9-934A-40DC-9850-DE2A0BE4795D}" destId="{F337645D-4572-4740-81E6-2EAF59F82756}" srcOrd="0" destOrd="0" presId="urn:microsoft.com/office/officeart/2005/8/layout/chevron1"/>
    <dgm:cxn modelId="{16CEC812-0750-4024-AC19-7C51E670B697}" type="presParOf" srcId="{6FB976D9-934A-40DC-9850-DE2A0BE4795D}" destId="{266E6AF7-E6FA-4639-AFA0-DC0253F23C7A}" srcOrd="1" destOrd="0" presId="urn:microsoft.com/office/officeart/2005/8/layout/chevron1"/>
    <dgm:cxn modelId="{3D43CA35-D3F7-4471-A14C-74638CC27EDA}" type="presParOf" srcId="{4019DAB1-E23A-48A5-9EF6-15FBDF6A5077}" destId="{0A407C42-A5F4-43F1-8E57-239F605DF088}" srcOrd="3" destOrd="0" presId="urn:microsoft.com/office/officeart/2005/8/layout/chevron1"/>
    <dgm:cxn modelId="{78A2E842-8ABE-4AF3-A6F6-8E297133E7C0}" type="presParOf" srcId="{4019DAB1-E23A-48A5-9EF6-15FBDF6A5077}" destId="{BABB9D87-9AEF-4BDD-B6C7-BF6C49A9EBC2}" srcOrd="4" destOrd="0" presId="urn:microsoft.com/office/officeart/2005/8/layout/chevron1"/>
    <dgm:cxn modelId="{A05DFF01-7F03-467E-9476-DC760DE02DCF}" type="presParOf" srcId="{BABB9D87-9AEF-4BDD-B6C7-BF6C49A9EBC2}" destId="{31B276B5-C8C1-4B3A-8B35-3C0D0221298E}" srcOrd="0" destOrd="0" presId="urn:microsoft.com/office/officeart/2005/8/layout/chevron1"/>
    <dgm:cxn modelId="{D644D975-D6D8-477E-90AE-29456D9B69BE}" type="presParOf" srcId="{BABB9D87-9AEF-4BDD-B6C7-BF6C49A9EBC2}" destId="{FFE29E86-751D-42DE-BF0E-38303C2B8E5F}" srcOrd="1" destOrd="0" presId="urn:microsoft.com/office/officeart/2005/8/layout/chevron1"/>
    <dgm:cxn modelId="{4153AE48-966F-49CD-8580-7A8FBCC603AB}" type="presParOf" srcId="{4019DAB1-E23A-48A5-9EF6-15FBDF6A5077}" destId="{2D0EA383-DE87-420C-95B1-A6E2C3235FE4}" srcOrd="5" destOrd="0" presId="urn:microsoft.com/office/officeart/2005/8/layout/chevron1"/>
    <dgm:cxn modelId="{000EA297-3EBD-49DB-9103-D5914406965B}" type="presParOf" srcId="{4019DAB1-E23A-48A5-9EF6-15FBDF6A5077}" destId="{74B9FAAF-3D15-4853-98C4-7AE1888D35C7}" srcOrd="6" destOrd="0" presId="urn:microsoft.com/office/officeart/2005/8/layout/chevron1"/>
    <dgm:cxn modelId="{1CEB35C7-C3CA-49FF-A2F3-DE499D3A8834}" type="presParOf" srcId="{74B9FAAF-3D15-4853-98C4-7AE1888D35C7}" destId="{F821029F-ABC7-4019-AC73-1580C7BE5CFB}" srcOrd="0" destOrd="0" presId="urn:microsoft.com/office/officeart/2005/8/layout/chevron1"/>
    <dgm:cxn modelId="{9C1634FA-BFF1-4FA3-A3CB-2441226E0C1F}" type="presParOf" srcId="{74B9FAAF-3D15-4853-98C4-7AE1888D35C7}" destId="{4256DC7A-AC94-4C87-BAF1-227011CA8124}" srcOrd="1" destOrd="0" presId="urn:microsoft.com/office/officeart/2005/8/layout/chevron1"/>
    <dgm:cxn modelId="{1F85C9B9-FBA9-4D95-A4F1-FF32B8D3E445}" type="presParOf" srcId="{4019DAB1-E23A-48A5-9EF6-15FBDF6A5077}" destId="{AF40C1E8-62F0-473A-AAB0-B13D4FC6CF64}" srcOrd="7" destOrd="0" presId="urn:microsoft.com/office/officeart/2005/8/layout/chevron1"/>
    <dgm:cxn modelId="{C2EF9CD2-E03B-46B8-9E60-794DF6382583}" type="presParOf" srcId="{4019DAB1-E23A-48A5-9EF6-15FBDF6A5077}" destId="{BD0080EE-7528-43CE-95FD-D04ECB2DFA62}" srcOrd="8" destOrd="0" presId="urn:microsoft.com/office/officeart/2005/8/layout/chevron1"/>
    <dgm:cxn modelId="{9EB51F29-1C5B-40D4-B1C1-FF7656A31C30}" type="presParOf" srcId="{BD0080EE-7528-43CE-95FD-D04ECB2DFA62}" destId="{C00CA9F5-A6F3-4D73-9CAF-0EDE9E364756}" srcOrd="0" destOrd="0" presId="urn:microsoft.com/office/officeart/2005/8/layout/chevron1"/>
    <dgm:cxn modelId="{9FBBC144-EFCF-41B8-95E5-7FED4BE98333}" type="presParOf" srcId="{BD0080EE-7528-43CE-95FD-D04ECB2DFA62}" destId="{F29C0A21-CD40-4FB3-A987-197F457980EA}" srcOrd="1"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62117-0B0F-4398-BEE7-0E8D689AAA91}">
      <dsp:nvSpPr>
        <dsp:cNvPr id="0" name=""/>
        <dsp:cNvSpPr/>
      </dsp:nvSpPr>
      <dsp:spPr>
        <a:xfrm>
          <a:off x="0" y="134220"/>
          <a:ext cx="10353675" cy="13938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B62C1-9257-41A1-A38A-8892025B493D}">
      <dsp:nvSpPr>
        <dsp:cNvPr id="0" name=""/>
        <dsp:cNvSpPr/>
      </dsp:nvSpPr>
      <dsp:spPr>
        <a:xfrm>
          <a:off x="421632" y="447831"/>
          <a:ext cx="766605" cy="766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0B54CC-94F1-4902-8EB5-6F2CB444A796}">
      <dsp:nvSpPr>
        <dsp:cNvPr id="0" name=""/>
        <dsp:cNvSpPr/>
      </dsp:nvSpPr>
      <dsp:spPr>
        <a:xfrm>
          <a:off x="1609871" y="134220"/>
          <a:ext cx="8743803" cy="1393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13" tIns="147513" rIns="147513" bIns="147513"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Segoe UI Semibold" panose="020B0702040204020203" pitchFamily="34" charset="0"/>
              <a:cs typeface="Segoe UI Semibold" panose="020B0702040204020203" pitchFamily="34" charset="0"/>
            </a:rPr>
            <a:t>CammunityDAO</a:t>
          </a:r>
          <a:r>
            <a:rPr lang="en-US" sz="1800" kern="1200" dirty="0">
              <a:latin typeface="Segoe UI Semibold" panose="020B0702040204020203" pitchFamily="34" charset="0"/>
              <a:cs typeface="Segoe UI Semibold" panose="020B0702040204020203" pitchFamily="34" charset="0"/>
            </a:rPr>
            <a:t> is a decentralized video monetization and engagement platform for creators of all types with optional gated access, allowing creators to control access to their content. It is not exclusively adult-oriented but is inclusive of various content types, catering to a diverse user base.</a:t>
          </a:r>
        </a:p>
      </dsp:txBody>
      <dsp:txXfrm>
        <a:off x="1609871" y="134220"/>
        <a:ext cx="8743803" cy="1393827"/>
      </dsp:txXfrm>
    </dsp:sp>
    <dsp:sp modelId="{3E8E433A-E1B7-47C1-A3FD-738CEF48762A}">
      <dsp:nvSpPr>
        <dsp:cNvPr id="0" name=""/>
        <dsp:cNvSpPr/>
      </dsp:nvSpPr>
      <dsp:spPr>
        <a:xfrm>
          <a:off x="0" y="1775839"/>
          <a:ext cx="10353675" cy="1393827"/>
        </a:xfrm>
        <a:prstGeom prst="roundRect">
          <a:avLst>
            <a:gd name="adj" fmla="val 10000"/>
          </a:avLst>
        </a:prstGeom>
        <a:solidFill>
          <a:schemeClr val="accent2">
            <a:hueOff val="-2304021"/>
            <a:satOff val="-34794"/>
            <a:lumOff val="-9216"/>
            <a:alphaOff val="0"/>
          </a:schemeClr>
        </a:solidFill>
        <a:ln>
          <a:noFill/>
        </a:ln>
        <a:effectLst/>
      </dsp:spPr>
      <dsp:style>
        <a:lnRef idx="0">
          <a:scrgbClr r="0" g="0" b="0"/>
        </a:lnRef>
        <a:fillRef idx="1">
          <a:scrgbClr r="0" g="0" b="0"/>
        </a:fillRef>
        <a:effectRef idx="0">
          <a:scrgbClr r="0" g="0" b="0"/>
        </a:effectRef>
        <a:fontRef idx="minor"/>
      </dsp:style>
    </dsp:sp>
    <dsp:sp modelId="{68B3EB82-2E1E-435C-BA13-2CDF2814B981}">
      <dsp:nvSpPr>
        <dsp:cNvPr id="0" name=""/>
        <dsp:cNvSpPr/>
      </dsp:nvSpPr>
      <dsp:spPr>
        <a:xfrm>
          <a:off x="421632" y="2089451"/>
          <a:ext cx="766605" cy="766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4C57DF-9B61-488D-B430-E2E4A80EFA4D}">
      <dsp:nvSpPr>
        <dsp:cNvPr id="0" name=""/>
        <dsp:cNvSpPr/>
      </dsp:nvSpPr>
      <dsp:spPr>
        <a:xfrm>
          <a:off x="1609871" y="1775839"/>
          <a:ext cx="8743803" cy="1393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13" tIns="147513" rIns="147513" bIns="147513" numCol="1" spcCol="1270" anchor="ctr" anchorCtr="0">
          <a:noAutofit/>
        </a:bodyPr>
        <a:lstStyle/>
        <a:p>
          <a:pPr marL="0" lvl="0" indent="0" algn="l" defTabSz="800100">
            <a:lnSpc>
              <a:spcPct val="90000"/>
            </a:lnSpc>
            <a:spcBef>
              <a:spcPct val="0"/>
            </a:spcBef>
            <a:spcAft>
              <a:spcPct val="35000"/>
            </a:spcAft>
            <a:buNone/>
          </a:pPr>
          <a:r>
            <a:rPr lang="en-US" sz="1800" kern="1200" dirty="0">
              <a:latin typeface="Segoe UI Semibold" panose="020B0702040204020203" pitchFamily="34" charset="0"/>
              <a:cs typeface="Segoe UI Semibold" panose="020B0702040204020203" pitchFamily="34" charset="0"/>
            </a:rPr>
            <a:t>With optional gated access, creators can choose how to monetize and control access to their content — ensuring both freedom of expression and audience safety.</a:t>
          </a:r>
        </a:p>
      </dsp:txBody>
      <dsp:txXfrm>
        <a:off x="1609871" y="1775839"/>
        <a:ext cx="8743803" cy="13938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5AAFA5-D240-494B-8C10-59E8E8C43708}">
      <dsp:nvSpPr>
        <dsp:cNvPr id="0" name=""/>
        <dsp:cNvSpPr/>
      </dsp:nvSpPr>
      <dsp:spPr>
        <a:xfrm>
          <a:off x="0" y="0"/>
          <a:ext cx="8262430" cy="594699"/>
        </a:xfrm>
        <a:prstGeom prst="roundRect">
          <a:avLst>
            <a:gd name="adj" fmla="val 10000"/>
          </a:avLst>
        </a:prstGeom>
        <a:gradFill rotWithShape="0">
          <a:gsLst>
            <a:gs pos="0">
              <a:schemeClr val="accent1">
                <a:shade val="50000"/>
                <a:hueOff val="0"/>
                <a:satOff val="0"/>
                <a:lumOff val="0"/>
                <a:alphaOff val="0"/>
                <a:tint val="94000"/>
                <a:satMod val="100000"/>
                <a:lumMod val="104000"/>
              </a:schemeClr>
            </a:gs>
            <a:gs pos="69000">
              <a:schemeClr val="accent1">
                <a:shade val="50000"/>
                <a:hueOff val="0"/>
                <a:satOff val="0"/>
                <a:lumOff val="0"/>
                <a:alphaOff val="0"/>
                <a:shade val="86000"/>
                <a:satMod val="130000"/>
                <a:lumMod val="102000"/>
              </a:schemeClr>
            </a:gs>
            <a:gs pos="100000">
              <a:schemeClr val="accent1">
                <a:shade val="5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err="1">
              <a:latin typeface="Segoe UI Semibold" panose="020B0702040204020203" pitchFamily="34" charset="0"/>
              <a:cs typeface="Segoe UI Semibold" panose="020B0702040204020203" pitchFamily="34" charset="0"/>
            </a:rPr>
            <a:t>CamuCoin</a:t>
          </a:r>
          <a:r>
            <a:rPr lang="en-US" sz="1600" kern="1200" dirty="0">
              <a:latin typeface="Segoe UI Semibold" panose="020B0702040204020203" pitchFamily="34" charset="0"/>
              <a:cs typeface="Segoe UI Semibold" panose="020B0702040204020203" pitchFamily="34" charset="0"/>
            </a:rPr>
            <a:t> (CAMC): Utility token used for content unlocks, tips, and transactions</a:t>
          </a:r>
        </a:p>
      </dsp:txBody>
      <dsp:txXfrm>
        <a:off x="17418" y="17418"/>
        <a:ext cx="7551123" cy="559863"/>
      </dsp:txXfrm>
    </dsp:sp>
    <dsp:sp modelId="{F8FBC3EF-5D46-4E58-89B7-AF3051500706}">
      <dsp:nvSpPr>
        <dsp:cNvPr id="0" name=""/>
        <dsp:cNvSpPr/>
      </dsp:nvSpPr>
      <dsp:spPr>
        <a:xfrm>
          <a:off x="616999" y="677297"/>
          <a:ext cx="8262430" cy="594699"/>
        </a:xfrm>
        <a:prstGeom prst="roundRect">
          <a:avLst>
            <a:gd name="adj" fmla="val 10000"/>
          </a:avLst>
        </a:prstGeom>
        <a:gradFill rotWithShape="0">
          <a:gsLst>
            <a:gs pos="0">
              <a:schemeClr val="accent1">
                <a:shade val="50000"/>
                <a:hueOff val="111532"/>
                <a:satOff val="1348"/>
                <a:lumOff val="16095"/>
                <a:alphaOff val="0"/>
                <a:tint val="94000"/>
                <a:satMod val="100000"/>
                <a:lumMod val="104000"/>
              </a:schemeClr>
            </a:gs>
            <a:gs pos="69000">
              <a:schemeClr val="accent1">
                <a:shade val="50000"/>
                <a:hueOff val="111532"/>
                <a:satOff val="1348"/>
                <a:lumOff val="16095"/>
                <a:alphaOff val="0"/>
                <a:shade val="86000"/>
                <a:satMod val="130000"/>
                <a:lumMod val="102000"/>
              </a:schemeClr>
            </a:gs>
            <a:gs pos="100000">
              <a:schemeClr val="accent1">
                <a:shade val="50000"/>
                <a:hueOff val="111532"/>
                <a:satOff val="1348"/>
                <a:lumOff val="1609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bold" panose="020B0702040204020203" pitchFamily="34" charset="0"/>
              <a:cs typeface="Segoe UI Semibold" panose="020B0702040204020203" pitchFamily="34" charset="0"/>
            </a:rPr>
            <a:t>1% transaction fee redirected to DAO Treasury</a:t>
          </a:r>
        </a:p>
      </dsp:txBody>
      <dsp:txXfrm>
        <a:off x="634417" y="694715"/>
        <a:ext cx="7224039" cy="559863"/>
      </dsp:txXfrm>
    </dsp:sp>
    <dsp:sp modelId="{9D1D8795-4D01-4AE2-8E4F-FF95FE1BED17}">
      <dsp:nvSpPr>
        <dsp:cNvPr id="0" name=""/>
        <dsp:cNvSpPr/>
      </dsp:nvSpPr>
      <dsp:spPr>
        <a:xfrm>
          <a:off x="1233999" y="1354594"/>
          <a:ext cx="8262430" cy="594699"/>
        </a:xfrm>
        <a:prstGeom prst="roundRect">
          <a:avLst>
            <a:gd name="adj" fmla="val 10000"/>
          </a:avLst>
        </a:prstGeom>
        <a:gradFill rotWithShape="0">
          <a:gsLst>
            <a:gs pos="0">
              <a:schemeClr val="accent1">
                <a:shade val="50000"/>
                <a:hueOff val="223065"/>
                <a:satOff val="2697"/>
                <a:lumOff val="32190"/>
                <a:alphaOff val="0"/>
                <a:tint val="94000"/>
                <a:satMod val="100000"/>
                <a:lumMod val="104000"/>
              </a:schemeClr>
            </a:gs>
            <a:gs pos="69000">
              <a:schemeClr val="accent1">
                <a:shade val="50000"/>
                <a:hueOff val="223065"/>
                <a:satOff val="2697"/>
                <a:lumOff val="32190"/>
                <a:alphaOff val="0"/>
                <a:shade val="86000"/>
                <a:satMod val="130000"/>
                <a:lumMod val="102000"/>
              </a:schemeClr>
            </a:gs>
            <a:gs pos="100000">
              <a:schemeClr val="accent1">
                <a:shade val="50000"/>
                <a:hueOff val="223065"/>
                <a:satOff val="2697"/>
                <a:lumOff val="3219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bold" panose="020B0702040204020203" pitchFamily="34" charset="0"/>
              <a:cs typeface="Segoe UI Semibold" panose="020B0702040204020203" pitchFamily="34" charset="0"/>
            </a:rPr>
            <a:t>2% burn fee triggered after supply cap is reached</a:t>
          </a:r>
        </a:p>
      </dsp:txBody>
      <dsp:txXfrm>
        <a:off x="1251417" y="1372012"/>
        <a:ext cx="7224039" cy="559863"/>
      </dsp:txXfrm>
    </dsp:sp>
    <dsp:sp modelId="{8D0AC09A-2916-447E-A351-53A8D1B62012}">
      <dsp:nvSpPr>
        <dsp:cNvPr id="0" name=""/>
        <dsp:cNvSpPr/>
      </dsp:nvSpPr>
      <dsp:spPr>
        <a:xfrm>
          <a:off x="1850999" y="2031891"/>
          <a:ext cx="8262430" cy="594699"/>
        </a:xfrm>
        <a:prstGeom prst="roundRect">
          <a:avLst>
            <a:gd name="adj" fmla="val 10000"/>
          </a:avLst>
        </a:prstGeom>
        <a:gradFill rotWithShape="0">
          <a:gsLst>
            <a:gs pos="0">
              <a:schemeClr val="accent1">
                <a:shade val="50000"/>
                <a:hueOff val="223065"/>
                <a:satOff val="2697"/>
                <a:lumOff val="32190"/>
                <a:alphaOff val="0"/>
                <a:tint val="94000"/>
                <a:satMod val="100000"/>
                <a:lumMod val="104000"/>
              </a:schemeClr>
            </a:gs>
            <a:gs pos="69000">
              <a:schemeClr val="accent1">
                <a:shade val="50000"/>
                <a:hueOff val="223065"/>
                <a:satOff val="2697"/>
                <a:lumOff val="32190"/>
                <a:alphaOff val="0"/>
                <a:shade val="86000"/>
                <a:satMod val="130000"/>
                <a:lumMod val="102000"/>
              </a:schemeClr>
            </a:gs>
            <a:gs pos="100000">
              <a:schemeClr val="accent1">
                <a:shade val="50000"/>
                <a:hueOff val="223065"/>
                <a:satOff val="2697"/>
                <a:lumOff val="3219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err="1">
              <a:latin typeface="Segoe UI Semibold" panose="020B0702040204020203" pitchFamily="34" charset="0"/>
              <a:cs typeface="Segoe UI Semibold" panose="020B0702040204020203" pitchFamily="34" charset="0"/>
            </a:rPr>
            <a:t>CamuToken</a:t>
          </a:r>
          <a:r>
            <a:rPr lang="en-US" sz="1600" kern="1200" dirty="0">
              <a:latin typeface="Segoe UI Semibold" panose="020B0702040204020203" pitchFamily="34" charset="0"/>
              <a:cs typeface="Segoe UI Semibold" panose="020B0702040204020203" pitchFamily="34" charset="0"/>
            </a:rPr>
            <a:t> (CAMT): Governance token with voting and access rights</a:t>
          </a:r>
        </a:p>
      </dsp:txBody>
      <dsp:txXfrm>
        <a:off x="1868417" y="2049309"/>
        <a:ext cx="7224039" cy="559863"/>
      </dsp:txXfrm>
    </dsp:sp>
    <dsp:sp modelId="{02E2EB65-32FD-4199-A229-16F07364277A}">
      <dsp:nvSpPr>
        <dsp:cNvPr id="0" name=""/>
        <dsp:cNvSpPr/>
      </dsp:nvSpPr>
      <dsp:spPr>
        <a:xfrm>
          <a:off x="2467998" y="2709188"/>
          <a:ext cx="8262430" cy="594699"/>
        </a:xfrm>
        <a:prstGeom prst="roundRect">
          <a:avLst>
            <a:gd name="adj" fmla="val 10000"/>
          </a:avLst>
        </a:prstGeom>
        <a:gradFill rotWithShape="0">
          <a:gsLst>
            <a:gs pos="0">
              <a:schemeClr val="accent1">
                <a:shade val="50000"/>
                <a:hueOff val="111532"/>
                <a:satOff val="1348"/>
                <a:lumOff val="16095"/>
                <a:alphaOff val="0"/>
                <a:tint val="94000"/>
                <a:satMod val="100000"/>
                <a:lumMod val="104000"/>
              </a:schemeClr>
            </a:gs>
            <a:gs pos="69000">
              <a:schemeClr val="accent1">
                <a:shade val="50000"/>
                <a:hueOff val="111532"/>
                <a:satOff val="1348"/>
                <a:lumOff val="16095"/>
                <a:alphaOff val="0"/>
                <a:shade val="86000"/>
                <a:satMod val="130000"/>
                <a:lumMod val="102000"/>
              </a:schemeClr>
            </a:gs>
            <a:gs pos="100000">
              <a:schemeClr val="accent1">
                <a:shade val="50000"/>
                <a:hueOff val="111532"/>
                <a:satOff val="1348"/>
                <a:lumOff val="1609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bold" panose="020B0702040204020203" pitchFamily="34" charset="0"/>
              <a:cs typeface="Segoe UI Semibold" panose="020B0702040204020203" pitchFamily="34" charset="0"/>
            </a:rPr>
            <a:t>DAO-controlled minting, with 15% monthly treasury withdrawal cap</a:t>
          </a:r>
        </a:p>
      </dsp:txBody>
      <dsp:txXfrm>
        <a:off x="2485416" y="2726606"/>
        <a:ext cx="7224039" cy="559863"/>
      </dsp:txXfrm>
    </dsp:sp>
    <dsp:sp modelId="{FD6F9FB5-E409-4365-A1A2-7E2B39948B8D}">
      <dsp:nvSpPr>
        <dsp:cNvPr id="0" name=""/>
        <dsp:cNvSpPr/>
      </dsp:nvSpPr>
      <dsp:spPr>
        <a:xfrm>
          <a:off x="7875875" y="434461"/>
          <a:ext cx="386554" cy="38655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latin typeface="Segoe UI Semibold" panose="020B0702040204020203" pitchFamily="34" charset="0"/>
            <a:cs typeface="Segoe UI Semibold" panose="020B0702040204020203" pitchFamily="34" charset="0"/>
          </a:endParaRPr>
        </a:p>
      </dsp:txBody>
      <dsp:txXfrm>
        <a:off x="7962850" y="434461"/>
        <a:ext cx="212604" cy="290882"/>
      </dsp:txXfrm>
    </dsp:sp>
    <dsp:sp modelId="{78C5B60F-370D-4E6C-884B-09258E5C2EDA}">
      <dsp:nvSpPr>
        <dsp:cNvPr id="0" name=""/>
        <dsp:cNvSpPr/>
      </dsp:nvSpPr>
      <dsp:spPr>
        <a:xfrm>
          <a:off x="8492875" y="1111758"/>
          <a:ext cx="386554" cy="38655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latin typeface="Segoe UI Semibold" panose="020B0702040204020203" pitchFamily="34" charset="0"/>
            <a:cs typeface="Segoe UI Semibold" panose="020B0702040204020203" pitchFamily="34" charset="0"/>
          </a:endParaRPr>
        </a:p>
      </dsp:txBody>
      <dsp:txXfrm>
        <a:off x="8579850" y="1111758"/>
        <a:ext cx="212604" cy="290882"/>
      </dsp:txXfrm>
    </dsp:sp>
    <dsp:sp modelId="{60154ECC-E61B-4F51-820C-C61C896C56A0}">
      <dsp:nvSpPr>
        <dsp:cNvPr id="0" name=""/>
        <dsp:cNvSpPr/>
      </dsp:nvSpPr>
      <dsp:spPr>
        <a:xfrm>
          <a:off x="9109874" y="1779143"/>
          <a:ext cx="386554" cy="38655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latin typeface="Segoe UI Semibold" panose="020B0702040204020203" pitchFamily="34" charset="0"/>
            <a:cs typeface="Segoe UI Semibold" panose="020B0702040204020203" pitchFamily="34" charset="0"/>
          </a:endParaRPr>
        </a:p>
      </dsp:txBody>
      <dsp:txXfrm>
        <a:off x="9196849" y="1779143"/>
        <a:ext cx="212604" cy="290882"/>
      </dsp:txXfrm>
    </dsp:sp>
    <dsp:sp modelId="{BA682B79-45D3-486E-9841-7F551F4CD215}">
      <dsp:nvSpPr>
        <dsp:cNvPr id="0" name=""/>
        <dsp:cNvSpPr/>
      </dsp:nvSpPr>
      <dsp:spPr>
        <a:xfrm>
          <a:off x="9726874" y="2463048"/>
          <a:ext cx="386554" cy="38655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latin typeface="Segoe UI Semibold" panose="020B0702040204020203" pitchFamily="34" charset="0"/>
            <a:cs typeface="Segoe UI Semibold" panose="020B0702040204020203" pitchFamily="34" charset="0"/>
          </a:endParaRPr>
        </a:p>
      </dsp:txBody>
      <dsp:txXfrm>
        <a:off x="9813849" y="2463048"/>
        <a:ext cx="212604" cy="290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2F528-2355-4786-8C03-50B6E0CCDD26}">
      <dsp:nvSpPr>
        <dsp:cNvPr id="0" name=""/>
        <dsp:cNvSpPr/>
      </dsp:nvSpPr>
      <dsp:spPr>
        <a:xfrm>
          <a:off x="129981" y="2856803"/>
          <a:ext cx="1928742" cy="635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Segoe UI Semibold" panose="020B0702040204020203" pitchFamily="34" charset="0"/>
              <a:cs typeface="Segoe UI Semibold" panose="020B0702040204020203" pitchFamily="34" charset="0"/>
            </a:rPr>
            <a:t>Proposal Submission</a:t>
          </a:r>
        </a:p>
      </dsp:txBody>
      <dsp:txXfrm>
        <a:off x="129981" y="2856803"/>
        <a:ext cx="1928742" cy="635608"/>
      </dsp:txXfrm>
    </dsp:sp>
    <dsp:sp modelId="{B3651884-1FB7-457A-B121-07FF11E12E6B}">
      <dsp:nvSpPr>
        <dsp:cNvPr id="0" name=""/>
        <dsp:cNvSpPr/>
      </dsp:nvSpPr>
      <dsp:spPr>
        <a:xfrm>
          <a:off x="127789" y="2663490"/>
          <a:ext cx="153422" cy="153422"/>
        </a:xfrm>
        <a:prstGeom prst="ellipse">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019BC5-79F8-4DC1-BD67-F01A84157C2A}">
      <dsp:nvSpPr>
        <dsp:cNvPr id="0" name=""/>
        <dsp:cNvSpPr/>
      </dsp:nvSpPr>
      <dsp:spPr>
        <a:xfrm>
          <a:off x="235185" y="2448698"/>
          <a:ext cx="153422" cy="153422"/>
        </a:xfrm>
        <a:prstGeom prst="ellipse">
          <a:avLst/>
        </a:prstGeom>
        <a:solidFill>
          <a:schemeClr val="accent1">
            <a:shade val="50000"/>
            <a:hueOff val="29351"/>
            <a:satOff val="355"/>
            <a:lumOff val="423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244F8-5D8F-468F-B881-7B916713352A}">
      <dsp:nvSpPr>
        <dsp:cNvPr id="0" name=""/>
        <dsp:cNvSpPr/>
      </dsp:nvSpPr>
      <dsp:spPr>
        <a:xfrm>
          <a:off x="492935" y="2491657"/>
          <a:ext cx="241092" cy="241092"/>
        </a:xfrm>
        <a:prstGeom prst="ellipse">
          <a:avLst/>
        </a:prstGeom>
        <a:solidFill>
          <a:schemeClr val="accent1">
            <a:shade val="50000"/>
            <a:hueOff val="58701"/>
            <a:satOff val="710"/>
            <a:lumOff val="847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7DCFEF-E07F-4B79-BDA3-43FA447ADEA7}">
      <dsp:nvSpPr>
        <dsp:cNvPr id="0" name=""/>
        <dsp:cNvSpPr/>
      </dsp:nvSpPr>
      <dsp:spPr>
        <a:xfrm>
          <a:off x="707727" y="2255386"/>
          <a:ext cx="153422" cy="153422"/>
        </a:xfrm>
        <a:prstGeom prst="ellipse">
          <a:avLst/>
        </a:prstGeom>
        <a:solidFill>
          <a:schemeClr val="accent1">
            <a:shade val="50000"/>
            <a:hueOff val="88052"/>
            <a:satOff val="1065"/>
            <a:lumOff val="1270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74965F-9798-4B7B-9A6A-D638DDC1BA77}">
      <dsp:nvSpPr>
        <dsp:cNvPr id="0" name=""/>
        <dsp:cNvSpPr/>
      </dsp:nvSpPr>
      <dsp:spPr>
        <a:xfrm>
          <a:off x="986956" y="2169469"/>
          <a:ext cx="153422" cy="153422"/>
        </a:xfrm>
        <a:prstGeom prst="ellipse">
          <a:avLst/>
        </a:prstGeom>
        <a:solidFill>
          <a:schemeClr val="accent1">
            <a:shade val="50000"/>
            <a:hueOff val="117403"/>
            <a:satOff val="1419"/>
            <a:lumOff val="1694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6BF325-340F-4D29-B899-98B61540775B}">
      <dsp:nvSpPr>
        <dsp:cNvPr id="0" name=""/>
        <dsp:cNvSpPr/>
      </dsp:nvSpPr>
      <dsp:spPr>
        <a:xfrm>
          <a:off x="1330623" y="2319823"/>
          <a:ext cx="153422" cy="153422"/>
        </a:xfrm>
        <a:prstGeom prst="ellipse">
          <a:avLst/>
        </a:prstGeom>
        <a:solidFill>
          <a:schemeClr val="accent1">
            <a:shade val="50000"/>
            <a:hueOff val="146753"/>
            <a:satOff val="1774"/>
            <a:lumOff val="2117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969901-06BF-4FD6-B492-273DD8C3BD9F}">
      <dsp:nvSpPr>
        <dsp:cNvPr id="0" name=""/>
        <dsp:cNvSpPr/>
      </dsp:nvSpPr>
      <dsp:spPr>
        <a:xfrm>
          <a:off x="1545415" y="2427219"/>
          <a:ext cx="241092" cy="241092"/>
        </a:xfrm>
        <a:prstGeom prst="ellipse">
          <a:avLst/>
        </a:prstGeom>
        <a:solidFill>
          <a:schemeClr val="accent1">
            <a:shade val="50000"/>
            <a:hueOff val="176104"/>
            <a:satOff val="2129"/>
            <a:lumOff val="2541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B6DFB5-855A-4993-822B-9A948A769F0C}">
      <dsp:nvSpPr>
        <dsp:cNvPr id="0" name=""/>
        <dsp:cNvSpPr/>
      </dsp:nvSpPr>
      <dsp:spPr>
        <a:xfrm>
          <a:off x="1846124" y="2663490"/>
          <a:ext cx="153422" cy="153422"/>
        </a:xfrm>
        <a:prstGeom prst="ellipse">
          <a:avLst/>
        </a:prstGeom>
        <a:solidFill>
          <a:schemeClr val="accent1">
            <a:shade val="50000"/>
            <a:hueOff val="205455"/>
            <a:satOff val="2484"/>
            <a:lumOff val="2964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CBA1BC-B4AD-401E-8979-EFACF01F0762}">
      <dsp:nvSpPr>
        <dsp:cNvPr id="0" name=""/>
        <dsp:cNvSpPr/>
      </dsp:nvSpPr>
      <dsp:spPr>
        <a:xfrm>
          <a:off x="1974999" y="2899761"/>
          <a:ext cx="153422" cy="153422"/>
        </a:xfrm>
        <a:prstGeom prst="ellipse">
          <a:avLst/>
        </a:prstGeom>
        <a:solidFill>
          <a:schemeClr val="accent1">
            <a:shade val="50000"/>
            <a:hueOff val="234805"/>
            <a:satOff val="2839"/>
            <a:lumOff val="3388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36BE96-D945-4A42-9555-A127623CBA77}">
      <dsp:nvSpPr>
        <dsp:cNvPr id="0" name=""/>
        <dsp:cNvSpPr/>
      </dsp:nvSpPr>
      <dsp:spPr>
        <a:xfrm>
          <a:off x="858081" y="2448698"/>
          <a:ext cx="394515" cy="394515"/>
        </a:xfrm>
        <a:prstGeom prst="ellipse">
          <a:avLst/>
        </a:prstGeom>
        <a:solidFill>
          <a:schemeClr val="accent1">
            <a:shade val="50000"/>
            <a:hueOff val="264156"/>
            <a:satOff val="3194"/>
            <a:lumOff val="3812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8A68E-A0AF-40B9-BD1C-E060ADCEDD9C}">
      <dsp:nvSpPr>
        <dsp:cNvPr id="0" name=""/>
        <dsp:cNvSpPr/>
      </dsp:nvSpPr>
      <dsp:spPr>
        <a:xfrm>
          <a:off x="20393" y="3264907"/>
          <a:ext cx="153422" cy="153422"/>
        </a:xfrm>
        <a:prstGeom prst="ellipse">
          <a:avLst/>
        </a:prstGeom>
        <a:solidFill>
          <a:schemeClr val="accent1">
            <a:shade val="50000"/>
            <a:hueOff val="264156"/>
            <a:satOff val="3194"/>
            <a:lumOff val="3812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566681-76A7-404E-982D-0C894B33EBB5}">
      <dsp:nvSpPr>
        <dsp:cNvPr id="0" name=""/>
        <dsp:cNvSpPr/>
      </dsp:nvSpPr>
      <dsp:spPr>
        <a:xfrm>
          <a:off x="149268" y="3458220"/>
          <a:ext cx="241092" cy="241092"/>
        </a:xfrm>
        <a:prstGeom prst="ellipse">
          <a:avLst/>
        </a:prstGeom>
        <a:solidFill>
          <a:schemeClr val="accent1">
            <a:shade val="50000"/>
            <a:hueOff val="234805"/>
            <a:satOff val="2839"/>
            <a:lumOff val="3388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A15547-26A7-4962-BF04-F757318A8D48}">
      <dsp:nvSpPr>
        <dsp:cNvPr id="0" name=""/>
        <dsp:cNvSpPr/>
      </dsp:nvSpPr>
      <dsp:spPr>
        <a:xfrm>
          <a:off x="471456" y="3630054"/>
          <a:ext cx="350680" cy="350680"/>
        </a:xfrm>
        <a:prstGeom prst="ellipse">
          <a:avLst/>
        </a:prstGeom>
        <a:solidFill>
          <a:schemeClr val="accent1">
            <a:shade val="50000"/>
            <a:hueOff val="205455"/>
            <a:satOff val="2484"/>
            <a:lumOff val="2964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C76012-D48F-4629-829A-4F293D2729F8}">
      <dsp:nvSpPr>
        <dsp:cNvPr id="0" name=""/>
        <dsp:cNvSpPr/>
      </dsp:nvSpPr>
      <dsp:spPr>
        <a:xfrm>
          <a:off x="922519" y="3909283"/>
          <a:ext cx="153422" cy="153422"/>
        </a:xfrm>
        <a:prstGeom prst="ellipse">
          <a:avLst/>
        </a:prstGeom>
        <a:solidFill>
          <a:schemeClr val="accent1">
            <a:shade val="50000"/>
            <a:hueOff val="176104"/>
            <a:satOff val="2129"/>
            <a:lumOff val="2541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970C29-A5F1-4096-915A-38C0BB25E13F}">
      <dsp:nvSpPr>
        <dsp:cNvPr id="0" name=""/>
        <dsp:cNvSpPr/>
      </dsp:nvSpPr>
      <dsp:spPr>
        <a:xfrm>
          <a:off x="1008436" y="3630054"/>
          <a:ext cx="241092" cy="241092"/>
        </a:xfrm>
        <a:prstGeom prst="ellipse">
          <a:avLst/>
        </a:prstGeom>
        <a:solidFill>
          <a:schemeClr val="accent1">
            <a:shade val="50000"/>
            <a:hueOff val="146753"/>
            <a:satOff val="1774"/>
            <a:lumOff val="2117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F0CD1-798B-4868-8838-3E7C9F45B339}">
      <dsp:nvSpPr>
        <dsp:cNvPr id="0" name=""/>
        <dsp:cNvSpPr/>
      </dsp:nvSpPr>
      <dsp:spPr>
        <a:xfrm>
          <a:off x="1223227" y="3930762"/>
          <a:ext cx="153422" cy="153422"/>
        </a:xfrm>
        <a:prstGeom prst="ellipse">
          <a:avLst/>
        </a:prstGeom>
        <a:solidFill>
          <a:schemeClr val="accent1">
            <a:shade val="50000"/>
            <a:hueOff val="117403"/>
            <a:satOff val="1419"/>
            <a:lumOff val="1694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F2EFC0-9F3A-4C03-852F-AA583AF7FB06}">
      <dsp:nvSpPr>
        <dsp:cNvPr id="0" name=""/>
        <dsp:cNvSpPr/>
      </dsp:nvSpPr>
      <dsp:spPr>
        <a:xfrm>
          <a:off x="1416540" y="3587095"/>
          <a:ext cx="350680" cy="350680"/>
        </a:xfrm>
        <a:prstGeom prst="ellipse">
          <a:avLst/>
        </a:prstGeom>
        <a:solidFill>
          <a:schemeClr val="accent1">
            <a:shade val="50000"/>
            <a:hueOff val="88052"/>
            <a:satOff val="1065"/>
            <a:lumOff val="1270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4A467-EFF9-4DF0-8EFA-8DED5418E614}">
      <dsp:nvSpPr>
        <dsp:cNvPr id="0" name=""/>
        <dsp:cNvSpPr/>
      </dsp:nvSpPr>
      <dsp:spPr>
        <a:xfrm>
          <a:off x="1889082" y="3501178"/>
          <a:ext cx="241092" cy="241092"/>
        </a:xfrm>
        <a:prstGeom prst="ellipse">
          <a:avLst/>
        </a:prstGeom>
        <a:solidFill>
          <a:schemeClr val="accent1">
            <a:shade val="50000"/>
            <a:hueOff val="58701"/>
            <a:satOff val="710"/>
            <a:lumOff val="847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145358-1E91-4D4B-BBBF-5E68DF78167F}">
      <dsp:nvSpPr>
        <dsp:cNvPr id="0" name=""/>
        <dsp:cNvSpPr/>
      </dsp:nvSpPr>
      <dsp:spPr>
        <a:xfrm>
          <a:off x="2130175" y="2491300"/>
          <a:ext cx="708055" cy="1351755"/>
        </a:xfrm>
        <a:prstGeom prst="chevron">
          <a:avLst>
            <a:gd name="adj" fmla="val 6231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BDAD0-CAF4-4730-9BF6-8ADAA10C21FE}">
      <dsp:nvSpPr>
        <dsp:cNvPr id="0" name=""/>
        <dsp:cNvSpPr/>
      </dsp:nvSpPr>
      <dsp:spPr>
        <a:xfrm>
          <a:off x="2838230" y="2491956"/>
          <a:ext cx="1931060" cy="135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Segoe UI Semibold" panose="020B0702040204020203" pitchFamily="34" charset="0"/>
              <a:cs typeface="Segoe UI Semibold" panose="020B0702040204020203" pitchFamily="34" charset="0"/>
            </a:rPr>
            <a:t>Verified Members Vote (Camucoin)</a:t>
          </a:r>
        </a:p>
      </dsp:txBody>
      <dsp:txXfrm>
        <a:off x="2838230" y="2491956"/>
        <a:ext cx="1931060" cy="1351742"/>
      </dsp:txXfrm>
    </dsp:sp>
    <dsp:sp modelId="{B5A8BFB1-5668-43E6-A929-2C48DDD57409}">
      <dsp:nvSpPr>
        <dsp:cNvPr id="0" name=""/>
        <dsp:cNvSpPr/>
      </dsp:nvSpPr>
      <dsp:spPr>
        <a:xfrm>
          <a:off x="4769291" y="2491300"/>
          <a:ext cx="708055" cy="1351755"/>
        </a:xfrm>
        <a:prstGeom prst="chevron">
          <a:avLst>
            <a:gd name="adj" fmla="val 62310"/>
          </a:avLst>
        </a:prstGeom>
        <a:solidFill>
          <a:schemeClr val="accent1">
            <a:shade val="90000"/>
            <a:hueOff val="195675"/>
            <a:satOff val="-3073"/>
            <a:lumOff val="193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068D34-3D86-4800-99B6-B2AB703042EC}">
      <dsp:nvSpPr>
        <dsp:cNvPr id="0" name=""/>
        <dsp:cNvSpPr/>
      </dsp:nvSpPr>
      <dsp:spPr>
        <a:xfrm>
          <a:off x="5477346" y="2491956"/>
          <a:ext cx="1931060" cy="135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Segoe UI Semibold" panose="020B0702040204020203" pitchFamily="34" charset="0"/>
              <a:cs typeface="Segoe UI Semibold" panose="020B0702040204020203" pitchFamily="34" charset="0"/>
            </a:rPr>
            <a:t>Governance Token Holders Vote (</a:t>
          </a:r>
          <a:r>
            <a:rPr lang="en-US" sz="1900" kern="1200" dirty="0" err="1">
              <a:latin typeface="Segoe UI Semibold" panose="020B0702040204020203" pitchFamily="34" charset="0"/>
              <a:cs typeface="Segoe UI Semibold" panose="020B0702040204020203" pitchFamily="34" charset="0"/>
            </a:rPr>
            <a:t>CamuToken</a:t>
          </a:r>
          <a:r>
            <a:rPr lang="en-US" sz="1900" kern="1200" dirty="0">
              <a:latin typeface="Segoe UI Semibold" panose="020B0702040204020203" pitchFamily="34" charset="0"/>
              <a:cs typeface="Segoe UI Semibold" panose="020B0702040204020203" pitchFamily="34" charset="0"/>
            </a:rPr>
            <a:t>)</a:t>
          </a:r>
        </a:p>
      </dsp:txBody>
      <dsp:txXfrm>
        <a:off x="5477346" y="2491956"/>
        <a:ext cx="1931060" cy="1351742"/>
      </dsp:txXfrm>
    </dsp:sp>
    <dsp:sp modelId="{420EEDF2-C383-422D-A7E3-7745989FCB51}">
      <dsp:nvSpPr>
        <dsp:cNvPr id="0" name=""/>
        <dsp:cNvSpPr/>
      </dsp:nvSpPr>
      <dsp:spPr>
        <a:xfrm>
          <a:off x="7408406" y="2491300"/>
          <a:ext cx="708055" cy="1351755"/>
        </a:xfrm>
        <a:prstGeom prst="chevron">
          <a:avLst>
            <a:gd name="adj" fmla="val 62310"/>
          </a:avLst>
        </a:prstGeom>
        <a:solidFill>
          <a:schemeClr val="accent1">
            <a:shade val="90000"/>
            <a:hueOff val="195675"/>
            <a:satOff val="-3073"/>
            <a:lumOff val="193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FFF070-6DBB-4E3D-83B2-5D1339DADB70}">
      <dsp:nvSpPr>
        <dsp:cNvPr id="0" name=""/>
        <dsp:cNvSpPr/>
      </dsp:nvSpPr>
      <dsp:spPr>
        <a:xfrm>
          <a:off x="8193704" y="2379588"/>
          <a:ext cx="1641401" cy="1641401"/>
        </a:xfrm>
        <a:prstGeom prst="ellipse">
          <a:avLst/>
        </a:prstGeom>
        <a:solidFill>
          <a:schemeClr val="accent1">
            <a:shade val="50000"/>
            <a:hueOff val="29351"/>
            <a:satOff val="355"/>
            <a:lumOff val="423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Segoe UI Semibold" panose="020B0702040204020203" pitchFamily="34" charset="0"/>
              <a:cs typeface="Segoe UI Semibold" panose="020B0702040204020203" pitchFamily="34" charset="0"/>
            </a:rPr>
            <a:t>Smart Contract Execution</a:t>
          </a:r>
        </a:p>
      </dsp:txBody>
      <dsp:txXfrm>
        <a:off x="8434082" y="2619966"/>
        <a:ext cx="1160645" cy="11606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3AACF-B63D-4CB7-B34E-6EAFC3F109EB}">
      <dsp:nvSpPr>
        <dsp:cNvPr id="0" name=""/>
        <dsp:cNvSpPr/>
      </dsp:nvSpPr>
      <dsp:spPr>
        <a:xfrm>
          <a:off x="184883" y="50168"/>
          <a:ext cx="1321746" cy="13217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993D5-7F50-4A14-B9F8-7EEF18FC788E}">
      <dsp:nvSpPr>
        <dsp:cNvPr id="0" name=""/>
        <dsp:cNvSpPr/>
      </dsp:nvSpPr>
      <dsp:spPr>
        <a:xfrm>
          <a:off x="462450" y="327735"/>
          <a:ext cx="766613" cy="766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E94D63-1ABE-49EA-8EEE-BE5993BCC60E}">
      <dsp:nvSpPr>
        <dsp:cNvPr id="0" name=""/>
        <dsp:cNvSpPr/>
      </dsp:nvSpPr>
      <dsp:spPr>
        <a:xfrm>
          <a:off x="1789861" y="50168"/>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Segoe UI Semibold" panose="020B0702040204020203" pitchFamily="34" charset="0"/>
              <a:cs typeface="Segoe UI Semibold" panose="020B0702040204020203" pitchFamily="34" charset="0"/>
            </a:rPr>
            <a:t>Verified creators</a:t>
          </a:r>
          <a:r>
            <a:rPr lang="en-US" sz="1800" kern="1200" dirty="0">
              <a:latin typeface="Segoe UI Semibold" panose="020B0702040204020203" pitchFamily="34" charset="0"/>
              <a:cs typeface="Segoe UI Semibold" panose="020B0702040204020203" pitchFamily="34" charset="0"/>
            </a:rPr>
            <a:t> can deploy their own CTDSG (Creator Token) using the </a:t>
          </a:r>
          <a:r>
            <a:rPr lang="en-US" sz="1800" kern="1200" dirty="0" err="1">
              <a:latin typeface="Segoe UI Semibold" panose="020B0702040204020203" pitchFamily="34" charset="0"/>
              <a:cs typeface="Segoe UI Semibold" panose="020B0702040204020203" pitchFamily="34" charset="0"/>
            </a:rPr>
            <a:t>Camuverse</a:t>
          </a:r>
          <a:r>
            <a:rPr lang="en-US" sz="1800" kern="1200" dirty="0">
              <a:latin typeface="Segoe UI Semibold" panose="020B0702040204020203" pitchFamily="34" charset="0"/>
              <a:cs typeface="Segoe UI Semibold" panose="020B0702040204020203" pitchFamily="34" charset="0"/>
            </a:rPr>
            <a:t> Creator Factory.</a:t>
          </a:r>
        </a:p>
      </dsp:txBody>
      <dsp:txXfrm>
        <a:off x="1789861" y="50168"/>
        <a:ext cx="3115545" cy="1321746"/>
      </dsp:txXfrm>
    </dsp:sp>
    <dsp:sp modelId="{4E1C82E7-7260-4A41-9E8C-1E50BF3E25AA}">
      <dsp:nvSpPr>
        <dsp:cNvPr id="0" name=""/>
        <dsp:cNvSpPr/>
      </dsp:nvSpPr>
      <dsp:spPr>
        <a:xfrm>
          <a:off x="5448267" y="50168"/>
          <a:ext cx="1321746" cy="13217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DFC8C-1CD8-44D8-B9E1-D7225B410981}">
      <dsp:nvSpPr>
        <dsp:cNvPr id="0" name=""/>
        <dsp:cNvSpPr/>
      </dsp:nvSpPr>
      <dsp:spPr>
        <a:xfrm>
          <a:off x="5725834" y="327735"/>
          <a:ext cx="766613" cy="766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555C70-593A-419B-9738-94B95121ACD4}">
      <dsp:nvSpPr>
        <dsp:cNvPr id="0" name=""/>
        <dsp:cNvSpPr/>
      </dsp:nvSpPr>
      <dsp:spPr>
        <a:xfrm>
          <a:off x="7053245" y="50168"/>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latin typeface="Segoe UI Semibold" panose="020B0702040204020203" pitchFamily="34" charset="0"/>
              <a:cs typeface="Segoe UI Semibold" panose="020B0702040204020203" pitchFamily="34" charset="0"/>
            </a:rPr>
            <a:t>They </a:t>
          </a:r>
          <a:r>
            <a:rPr lang="en-US" sz="1800" b="1" kern="1200">
              <a:latin typeface="Segoe UI Semibold" panose="020B0702040204020203" pitchFamily="34" charset="0"/>
              <a:cs typeface="Segoe UI Semibold" panose="020B0702040204020203" pitchFamily="34" charset="0"/>
            </a:rPr>
            <a:t>set a mint price</a:t>
          </a:r>
          <a:r>
            <a:rPr lang="en-US" sz="1800" kern="1200">
              <a:latin typeface="Segoe UI Semibold" panose="020B0702040204020203" pitchFamily="34" charset="0"/>
              <a:cs typeface="Segoe UI Semibold" panose="020B0702040204020203" pitchFamily="34" charset="0"/>
            </a:rPr>
            <a:t> (in ETH or token) for their subscription NFT.</a:t>
          </a:r>
        </a:p>
      </dsp:txBody>
      <dsp:txXfrm>
        <a:off x="7053245" y="50168"/>
        <a:ext cx="3115545" cy="1321746"/>
      </dsp:txXfrm>
    </dsp:sp>
    <dsp:sp modelId="{F37CCC98-420C-4069-A9C7-E85F20F0A79B}">
      <dsp:nvSpPr>
        <dsp:cNvPr id="0" name=""/>
        <dsp:cNvSpPr/>
      </dsp:nvSpPr>
      <dsp:spPr>
        <a:xfrm>
          <a:off x="184883" y="1933904"/>
          <a:ext cx="1321746" cy="13217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596755-D66E-4F60-A152-4B00A2774F60}">
      <dsp:nvSpPr>
        <dsp:cNvPr id="0" name=""/>
        <dsp:cNvSpPr/>
      </dsp:nvSpPr>
      <dsp:spPr>
        <a:xfrm>
          <a:off x="462450" y="2211471"/>
          <a:ext cx="766613" cy="766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12FD0F-1530-4BFE-BA8A-50A49024086D}">
      <dsp:nvSpPr>
        <dsp:cNvPr id="0" name=""/>
        <dsp:cNvSpPr/>
      </dsp:nvSpPr>
      <dsp:spPr>
        <a:xfrm>
          <a:off x="1789861" y="193390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a:latin typeface="Segoe UI Semibold" panose="020B0702040204020203" pitchFamily="34" charset="0"/>
              <a:cs typeface="Segoe UI Semibold" panose="020B0702040204020203" pitchFamily="34" charset="0"/>
            </a:rPr>
            <a:t>Verified or public</a:t>
          </a:r>
          <a:r>
            <a:rPr lang="en-US" sz="1800" kern="1200">
              <a:latin typeface="Segoe UI Semibold" panose="020B0702040204020203" pitchFamily="34" charset="0"/>
              <a:cs typeface="Segoe UI Semibold" panose="020B0702040204020203" pitchFamily="34" charset="0"/>
            </a:rPr>
            <a:t> users can mint the token (based on content gate), gaining access to exclusive content or perks.</a:t>
          </a:r>
        </a:p>
      </dsp:txBody>
      <dsp:txXfrm>
        <a:off x="1789861" y="1933904"/>
        <a:ext cx="3115545" cy="1321746"/>
      </dsp:txXfrm>
    </dsp:sp>
    <dsp:sp modelId="{15FB58B4-5E3B-46C8-BB85-52D5CA519CFC}">
      <dsp:nvSpPr>
        <dsp:cNvPr id="0" name=""/>
        <dsp:cNvSpPr/>
      </dsp:nvSpPr>
      <dsp:spPr>
        <a:xfrm>
          <a:off x="5448267" y="1933904"/>
          <a:ext cx="1321746" cy="13217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563682-E83A-4DE4-AF72-435954A65B41}">
      <dsp:nvSpPr>
        <dsp:cNvPr id="0" name=""/>
        <dsp:cNvSpPr/>
      </dsp:nvSpPr>
      <dsp:spPr>
        <a:xfrm>
          <a:off x="5725834" y="2211471"/>
          <a:ext cx="766613" cy="766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B5B1F7-1498-4089-801D-2602EA7DDDF2}">
      <dsp:nvSpPr>
        <dsp:cNvPr id="0" name=""/>
        <dsp:cNvSpPr/>
      </dsp:nvSpPr>
      <dsp:spPr>
        <a:xfrm>
          <a:off x="7053245" y="193390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a:latin typeface="Segoe UI Semibold" panose="020B0702040204020203" pitchFamily="34" charset="0"/>
              <a:cs typeface="Segoe UI Semibold" panose="020B0702040204020203" pitchFamily="34" charset="0"/>
            </a:rPr>
            <a:t>No intermediaries or platforms take a cut</a:t>
          </a:r>
          <a:r>
            <a:rPr lang="en-US" sz="1800" kern="1200">
              <a:latin typeface="Segoe UI Semibold" panose="020B0702040204020203" pitchFamily="34" charset="0"/>
              <a:cs typeface="Segoe UI Semibold" panose="020B0702040204020203" pitchFamily="34" charset="0"/>
            </a:rPr>
            <a:t> — creator earnings go directly to their wallet.</a:t>
          </a:r>
        </a:p>
      </dsp:txBody>
      <dsp:txXfrm>
        <a:off x="7053245" y="1933904"/>
        <a:ext cx="3115545" cy="13217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5CCF0-EE71-46D2-8827-928C8DFFBDA1}">
      <dsp:nvSpPr>
        <dsp:cNvPr id="0" name=""/>
        <dsp:cNvSpPr/>
      </dsp:nvSpPr>
      <dsp:spPr>
        <a:xfrm>
          <a:off x="0" y="42975"/>
          <a:ext cx="5924550" cy="411840"/>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 Objective:</a:t>
          </a:r>
          <a:endParaRPr lang="en-US" sz="1600" kern="1200"/>
        </a:p>
      </dsp:txBody>
      <dsp:txXfrm>
        <a:off x="20104" y="63079"/>
        <a:ext cx="5884342" cy="371632"/>
      </dsp:txXfrm>
    </dsp:sp>
    <dsp:sp modelId="{787CD1EB-218F-4B2B-BB96-01DF46D3F223}">
      <dsp:nvSpPr>
        <dsp:cNvPr id="0" name=""/>
        <dsp:cNvSpPr/>
      </dsp:nvSpPr>
      <dsp:spPr>
        <a:xfrm>
          <a:off x="0" y="454815"/>
          <a:ext cx="592455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Empower verified creators to broadcast live, gated content using Creator Token Decentralized Subscriber Gating (CTDSG).</a:t>
          </a:r>
        </a:p>
      </dsp:txBody>
      <dsp:txXfrm>
        <a:off x="0" y="454815"/>
        <a:ext cx="5924550" cy="364320"/>
      </dsp:txXfrm>
    </dsp:sp>
    <dsp:sp modelId="{0D6D3954-A122-4C70-B3D3-0D3BE786E7E7}">
      <dsp:nvSpPr>
        <dsp:cNvPr id="0" name=""/>
        <dsp:cNvSpPr/>
      </dsp:nvSpPr>
      <dsp:spPr>
        <a:xfrm>
          <a:off x="0" y="819135"/>
          <a:ext cx="5924550" cy="411840"/>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 Features:</a:t>
          </a:r>
          <a:endParaRPr lang="en-US" sz="1600" kern="1200"/>
        </a:p>
      </dsp:txBody>
      <dsp:txXfrm>
        <a:off x="20104" y="839239"/>
        <a:ext cx="5884342" cy="371632"/>
      </dsp:txXfrm>
    </dsp:sp>
    <dsp:sp modelId="{B13796CC-2A29-4EAA-A974-06B7F70270FE}">
      <dsp:nvSpPr>
        <dsp:cNvPr id="0" name=""/>
        <dsp:cNvSpPr/>
      </dsp:nvSpPr>
      <dsp:spPr>
        <a:xfrm>
          <a:off x="0" y="1230975"/>
          <a:ext cx="5924550" cy="894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 CTDSG token-gated stream access</a:t>
          </a:r>
        </a:p>
        <a:p>
          <a:pPr marL="114300" lvl="1" indent="-114300" algn="l" defTabSz="533400">
            <a:lnSpc>
              <a:spcPct val="90000"/>
            </a:lnSpc>
            <a:spcBef>
              <a:spcPct val="0"/>
            </a:spcBef>
            <a:spcAft>
              <a:spcPct val="20000"/>
            </a:spcAft>
            <a:buChar char="•"/>
          </a:pPr>
          <a:r>
            <a:rPr lang="en-US" sz="1200" kern="1200"/>
            <a:t>🧑‍🎤 Creator-controlled live sessions</a:t>
          </a:r>
        </a:p>
        <a:p>
          <a:pPr marL="114300" lvl="1" indent="-114300" algn="l" defTabSz="533400">
            <a:lnSpc>
              <a:spcPct val="90000"/>
            </a:lnSpc>
            <a:spcBef>
              <a:spcPct val="0"/>
            </a:spcBef>
            <a:spcAft>
              <a:spcPct val="20000"/>
            </a:spcAft>
            <a:buChar char="•"/>
          </a:pPr>
          <a:r>
            <a:rPr lang="en-US" sz="1200" kern="1200"/>
            <a:t>💬 Real-time chat + tipping in CAMC</a:t>
          </a:r>
        </a:p>
        <a:p>
          <a:pPr marL="114300" lvl="1" indent="-114300" algn="l" defTabSz="533400">
            <a:lnSpc>
              <a:spcPct val="90000"/>
            </a:lnSpc>
            <a:spcBef>
              <a:spcPct val="0"/>
            </a:spcBef>
            <a:spcAft>
              <a:spcPct val="20000"/>
            </a:spcAft>
            <a:buChar char="•"/>
          </a:pPr>
          <a:r>
            <a:rPr lang="en-US" sz="1200" kern="1200"/>
            <a:t>📅 Stream scheduling &amp; analytics</a:t>
          </a:r>
        </a:p>
      </dsp:txBody>
      <dsp:txXfrm>
        <a:off x="0" y="1230975"/>
        <a:ext cx="5924550" cy="894240"/>
      </dsp:txXfrm>
    </dsp:sp>
    <dsp:sp modelId="{E08E0C2D-2475-45EE-9F93-155100AA0247}">
      <dsp:nvSpPr>
        <dsp:cNvPr id="0" name=""/>
        <dsp:cNvSpPr/>
      </dsp:nvSpPr>
      <dsp:spPr>
        <a:xfrm>
          <a:off x="0" y="2125215"/>
          <a:ext cx="5924550" cy="411840"/>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 Funding Requested:</a:t>
          </a:r>
          <a:endParaRPr lang="en-US" sz="1600" kern="1200"/>
        </a:p>
      </dsp:txBody>
      <dsp:txXfrm>
        <a:off x="20104" y="2145319"/>
        <a:ext cx="5884342" cy="371632"/>
      </dsp:txXfrm>
    </dsp:sp>
    <dsp:sp modelId="{54268AB5-3C4A-4B4D-9D59-BC139D95E11D}">
      <dsp:nvSpPr>
        <dsp:cNvPr id="0" name=""/>
        <dsp:cNvSpPr/>
      </dsp:nvSpPr>
      <dsp:spPr>
        <a:xfrm>
          <a:off x="0" y="2537055"/>
          <a:ext cx="592455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200,000 CAMC</a:t>
          </a:r>
          <a:br>
            <a:rPr lang="en-US" sz="1200" kern="1200"/>
          </a:br>
          <a:r>
            <a:rPr lang="en-US" sz="1200" kern="1200"/>
            <a:t>(includes dev bounty, infra, UX tooling)</a:t>
          </a:r>
        </a:p>
      </dsp:txBody>
      <dsp:txXfrm>
        <a:off x="0" y="2537055"/>
        <a:ext cx="5924550" cy="364320"/>
      </dsp:txXfrm>
    </dsp:sp>
    <dsp:sp modelId="{629DE18A-4186-4BAB-AAC4-598D3056B071}">
      <dsp:nvSpPr>
        <dsp:cNvPr id="0" name=""/>
        <dsp:cNvSpPr/>
      </dsp:nvSpPr>
      <dsp:spPr>
        <a:xfrm>
          <a:off x="0" y="2901375"/>
          <a:ext cx="5924550" cy="411840"/>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 Milestones:</a:t>
          </a:r>
          <a:endParaRPr lang="en-US" sz="1600" kern="1200"/>
        </a:p>
      </dsp:txBody>
      <dsp:txXfrm>
        <a:off x="20104" y="2921479"/>
        <a:ext cx="5884342" cy="371632"/>
      </dsp:txXfrm>
    </dsp:sp>
    <dsp:sp modelId="{848C7543-EAE9-4EE9-A48C-88F7BC68FE74}">
      <dsp:nvSpPr>
        <dsp:cNvPr id="0" name=""/>
        <dsp:cNvSpPr/>
      </dsp:nvSpPr>
      <dsp:spPr>
        <a:xfrm>
          <a:off x="0" y="3313215"/>
          <a:ext cx="592455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Q4 2025: MVP Launch (Access-Gated Streaming)</a:t>
          </a:r>
        </a:p>
        <a:p>
          <a:pPr marL="114300" lvl="1" indent="-114300" algn="l" defTabSz="533400">
            <a:lnSpc>
              <a:spcPct val="90000"/>
            </a:lnSpc>
            <a:spcBef>
              <a:spcPct val="0"/>
            </a:spcBef>
            <a:spcAft>
              <a:spcPct val="20000"/>
            </a:spcAft>
            <a:buChar char="•"/>
          </a:pPr>
          <a:r>
            <a:rPr lang="en-US" sz="1200" kern="1200"/>
            <a:t>Q1 2026: Tipping + Viewer Analytics</a:t>
          </a:r>
        </a:p>
        <a:p>
          <a:pPr marL="114300" lvl="1" indent="-114300" algn="l" defTabSz="533400">
            <a:lnSpc>
              <a:spcPct val="90000"/>
            </a:lnSpc>
            <a:spcBef>
              <a:spcPct val="0"/>
            </a:spcBef>
            <a:spcAft>
              <a:spcPct val="20000"/>
            </a:spcAft>
            <a:buChar char="•"/>
          </a:pPr>
          <a:r>
            <a:rPr lang="en-US" sz="1200" kern="1200"/>
            <a:t>Q2 2026: Decentralized Archiving</a:t>
          </a:r>
        </a:p>
      </dsp:txBody>
      <dsp:txXfrm>
        <a:off x="0" y="3313215"/>
        <a:ext cx="5924550" cy="596160"/>
      </dsp:txXfrm>
    </dsp:sp>
    <dsp:sp modelId="{ABC82189-2C85-4420-B9EA-F129A347DE20}">
      <dsp:nvSpPr>
        <dsp:cNvPr id="0" name=""/>
        <dsp:cNvSpPr/>
      </dsp:nvSpPr>
      <dsp:spPr>
        <a:xfrm>
          <a:off x="0" y="3909375"/>
          <a:ext cx="5924550" cy="411840"/>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 Outcome:</a:t>
          </a:r>
          <a:endParaRPr lang="en-US" sz="1600" kern="1200"/>
        </a:p>
      </dsp:txBody>
      <dsp:txXfrm>
        <a:off x="20104" y="3929479"/>
        <a:ext cx="5884342" cy="371632"/>
      </dsp:txXfrm>
    </dsp:sp>
    <dsp:sp modelId="{9732CA50-3B22-4BB2-AFF2-F33B49F2B019}">
      <dsp:nvSpPr>
        <dsp:cNvPr id="0" name=""/>
        <dsp:cNvSpPr/>
      </dsp:nvSpPr>
      <dsp:spPr>
        <a:xfrm>
          <a:off x="0" y="4321215"/>
          <a:ext cx="592455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Boosts creator engagement, CAMC utility, and ecosystem stickiness</a:t>
          </a:r>
        </a:p>
      </dsp:txBody>
      <dsp:txXfrm>
        <a:off x="0" y="4321215"/>
        <a:ext cx="5924550" cy="264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D37D0-4324-4A2F-BA7C-C7E68EA4AF93}">
      <dsp:nvSpPr>
        <dsp:cNvPr id="0" name=""/>
        <dsp:cNvSpPr/>
      </dsp:nvSpPr>
      <dsp:spPr>
        <a:xfrm>
          <a:off x="3545" y="214897"/>
          <a:ext cx="2242116" cy="594000"/>
        </a:xfrm>
        <a:prstGeom prst="chevron">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a:latin typeface="Segoe UI Semibold" panose="020B0702040204020203" pitchFamily="34" charset="0"/>
              <a:cs typeface="Segoe UI Semibold" panose="020B0702040204020203" pitchFamily="34" charset="0"/>
            </a:rPr>
            <a:t>🔍 Objective:</a:t>
          </a:r>
          <a:endParaRPr lang="en-US" sz="1100" kern="1200" dirty="0">
            <a:latin typeface="Segoe UI Semibold" panose="020B0702040204020203" pitchFamily="34" charset="0"/>
            <a:cs typeface="Segoe UI Semibold" panose="020B0702040204020203" pitchFamily="34" charset="0"/>
          </a:endParaRPr>
        </a:p>
      </dsp:txBody>
      <dsp:txXfrm>
        <a:off x="300545" y="214897"/>
        <a:ext cx="1648116" cy="594000"/>
      </dsp:txXfrm>
    </dsp:sp>
    <dsp:sp modelId="{786E6D11-B864-401C-999D-44F7F6D9C3B2}">
      <dsp:nvSpPr>
        <dsp:cNvPr id="0" name=""/>
        <dsp:cNvSpPr/>
      </dsp:nvSpPr>
      <dsp:spPr>
        <a:xfrm>
          <a:off x="3545" y="883147"/>
          <a:ext cx="1793693" cy="22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100000"/>
            </a:lnSpc>
            <a:spcBef>
              <a:spcPct val="0"/>
            </a:spcBef>
            <a:spcAft>
              <a:spcPct val="15000"/>
            </a:spcAft>
            <a:buChar char="•"/>
          </a:pPr>
          <a:r>
            <a:rPr lang="en-US" sz="1100" kern="1200" dirty="0">
              <a:latin typeface="Segoe UI Semibold" panose="020B0702040204020203" pitchFamily="34" charset="0"/>
              <a:cs typeface="Segoe UI Semibold" panose="020B0702040204020203" pitchFamily="34" charset="0"/>
            </a:rPr>
            <a:t>Fund and launch modular backend infrastructure to scale DAO apps like the streaming Dapp, token marketplaces, and creator dashboards.</a:t>
          </a:r>
        </a:p>
      </dsp:txBody>
      <dsp:txXfrm>
        <a:off x="3545" y="883147"/>
        <a:ext cx="1793693" cy="2205843"/>
      </dsp:txXfrm>
    </dsp:sp>
    <dsp:sp modelId="{F337645D-4572-4740-81E6-2EAF59F82756}">
      <dsp:nvSpPr>
        <dsp:cNvPr id="0" name=""/>
        <dsp:cNvSpPr/>
      </dsp:nvSpPr>
      <dsp:spPr>
        <a:xfrm>
          <a:off x="2029662" y="214897"/>
          <a:ext cx="2242116" cy="594000"/>
        </a:xfrm>
        <a:prstGeom prst="chevron">
          <a:avLst/>
        </a:prstGeom>
        <a:gradFill rotWithShape="0">
          <a:gsLst>
            <a:gs pos="0">
              <a:schemeClr val="accent3">
                <a:hueOff val="0"/>
                <a:satOff val="0"/>
                <a:lumOff val="0"/>
                <a:alphaOff val="0"/>
                <a:tint val="94000"/>
                <a:satMod val="100000"/>
                <a:lumMod val="104000"/>
              </a:schemeClr>
            </a:gs>
            <a:gs pos="69000">
              <a:schemeClr val="accent3">
                <a:hueOff val="0"/>
                <a:satOff val="0"/>
                <a:lumOff val="0"/>
                <a:alphaOff val="0"/>
                <a:shade val="86000"/>
                <a:satMod val="130000"/>
                <a:lumMod val="102000"/>
              </a:schemeClr>
            </a:gs>
            <a:gs pos="100000">
              <a:schemeClr val="accent3">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a:latin typeface="Segoe UI Semibold" panose="020B0702040204020203" pitchFamily="34" charset="0"/>
              <a:cs typeface="Segoe UI Semibold" panose="020B0702040204020203" pitchFamily="34" charset="0"/>
            </a:rPr>
            <a:t>📦 Features:</a:t>
          </a:r>
          <a:endParaRPr lang="en-US" sz="1100" kern="1200" dirty="0">
            <a:latin typeface="Segoe UI Semibold" panose="020B0702040204020203" pitchFamily="34" charset="0"/>
            <a:cs typeface="Segoe UI Semibold" panose="020B0702040204020203" pitchFamily="34" charset="0"/>
          </a:endParaRPr>
        </a:p>
      </dsp:txBody>
      <dsp:txXfrm>
        <a:off x="2326662" y="214897"/>
        <a:ext cx="1648116" cy="594000"/>
      </dsp:txXfrm>
    </dsp:sp>
    <dsp:sp modelId="{266E6AF7-E6FA-4639-AFA0-DC0253F23C7A}">
      <dsp:nvSpPr>
        <dsp:cNvPr id="0" name=""/>
        <dsp:cNvSpPr/>
      </dsp:nvSpPr>
      <dsp:spPr>
        <a:xfrm>
          <a:off x="2029662" y="883147"/>
          <a:ext cx="1793693" cy="22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100000"/>
            </a:lnSpc>
            <a:spcBef>
              <a:spcPct val="0"/>
            </a:spcBef>
            <a:spcAft>
              <a:spcPct val="15000"/>
            </a:spcAft>
            <a:buChar char="•"/>
          </a:pPr>
          <a:r>
            <a:rPr lang="en-US" sz="1100" b="1" kern="1200">
              <a:latin typeface="Segoe UI Semibold" panose="020B0702040204020203" pitchFamily="34" charset="0"/>
              <a:cs typeface="Segoe UI Semibold" panose="020B0702040204020203" pitchFamily="34" charset="0"/>
            </a:rPr>
            <a:t>🛠 Microservice Modules:</a:t>
          </a:r>
          <a:endParaRPr lang="en-US" sz="1100" kern="1200" dirty="0">
            <a:latin typeface="Segoe UI Semibold" panose="020B0702040204020203" pitchFamily="34" charset="0"/>
            <a:cs typeface="Segoe UI Semibold" panose="020B0702040204020203" pitchFamily="34" charset="0"/>
          </a:endParaRPr>
        </a:p>
        <a:p>
          <a:pPr marL="114300" lvl="2" indent="-57150" algn="l" defTabSz="488950">
            <a:lnSpc>
              <a:spcPct val="90000"/>
            </a:lnSpc>
            <a:spcBef>
              <a:spcPct val="0"/>
            </a:spcBef>
            <a:spcAft>
              <a:spcPct val="15000"/>
            </a:spcAft>
            <a:buFont typeface="Arial" panose="020B0604020202020204" pitchFamily="34" charset="0"/>
            <a:buChar char="•"/>
          </a:pPr>
          <a:r>
            <a:rPr lang="en-US" sz="1100" kern="1200" dirty="0">
              <a:latin typeface="Segoe UI Semibold" panose="020B0702040204020203" pitchFamily="34" charset="0"/>
              <a:cs typeface="Segoe UI Semibold" panose="020B0702040204020203" pitchFamily="34" charset="0"/>
            </a:rPr>
            <a:t>🔐 Identity &amp; KYC (via </a:t>
          </a:r>
          <a:r>
            <a:rPr lang="en-US" sz="1100" kern="1200" dirty="0" err="1">
              <a:latin typeface="Segoe UI Semibold" panose="020B0702040204020203" pitchFamily="34" charset="0"/>
              <a:cs typeface="Segoe UI Semibold" panose="020B0702040204020203" pitchFamily="34" charset="0"/>
            </a:rPr>
            <a:t>CamuVerify</a:t>
          </a:r>
          <a:r>
            <a:rPr lang="en-US" sz="1100" kern="1200" dirty="0">
              <a:latin typeface="Segoe UI Semibold" panose="020B0702040204020203" pitchFamily="34" charset="0"/>
              <a:cs typeface="Segoe UI Semibold" panose="020B0702040204020203" pitchFamily="34" charset="0"/>
            </a:rPr>
            <a:t> / </a:t>
          </a:r>
          <a:r>
            <a:rPr lang="en-US" sz="1100" kern="1200" dirty="0" err="1">
              <a:latin typeface="Segoe UI Semibold" panose="020B0702040204020203" pitchFamily="34" charset="0"/>
              <a:cs typeface="Segoe UI Semibold" panose="020B0702040204020203" pitchFamily="34" charset="0"/>
            </a:rPr>
            <a:t>DiD</a:t>
          </a:r>
          <a:r>
            <a:rPr lang="en-US" sz="1100" kern="1200" dirty="0">
              <a:latin typeface="Segoe UI Semibold" panose="020B0702040204020203" pitchFamily="34" charset="0"/>
              <a:cs typeface="Segoe UI Semibold" panose="020B0702040204020203" pitchFamily="34" charset="0"/>
            </a:rPr>
            <a:t>)</a:t>
          </a:r>
        </a:p>
        <a:p>
          <a:pPr marL="114300" lvl="2" indent="-57150" algn="l" defTabSz="488950">
            <a:lnSpc>
              <a:spcPct val="90000"/>
            </a:lnSpc>
            <a:spcBef>
              <a:spcPct val="0"/>
            </a:spcBef>
            <a:spcAft>
              <a:spcPct val="15000"/>
            </a:spcAft>
            <a:buFont typeface="Arial" panose="020B0604020202020204" pitchFamily="34" charset="0"/>
            <a:buChar char="•"/>
          </a:pPr>
          <a:r>
            <a:rPr lang="en-US" sz="1100" kern="1200">
              <a:latin typeface="Segoe UI Semibold" panose="020B0702040204020203" pitchFamily="34" charset="0"/>
              <a:cs typeface="Segoe UI Semibold" panose="020B0702040204020203" pitchFamily="34" charset="0"/>
            </a:rPr>
            <a:t>🎫 CTDSG Registry &amp; Query APIs</a:t>
          </a:r>
          <a:endParaRPr lang="en-US" sz="1100" kern="1200" dirty="0">
            <a:latin typeface="Segoe UI Semibold" panose="020B0702040204020203" pitchFamily="34" charset="0"/>
            <a:cs typeface="Segoe UI Semibold" panose="020B0702040204020203" pitchFamily="34" charset="0"/>
          </a:endParaRPr>
        </a:p>
        <a:p>
          <a:pPr marL="114300" lvl="2" indent="-57150" algn="l" defTabSz="488950">
            <a:lnSpc>
              <a:spcPct val="90000"/>
            </a:lnSpc>
            <a:spcBef>
              <a:spcPct val="0"/>
            </a:spcBef>
            <a:spcAft>
              <a:spcPct val="15000"/>
            </a:spcAft>
            <a:buFont typeface="Arial" panose="020B0604020202020204" pitchFamily="34" charset="0"/>
            <a:buChar char="•"/>
          </a:pPr>
          <a:r>
            <a:rPr lang="en-US" sz="1100" kern="1200">
              <a:latin typeface="Segoe UI Semibold" panose="020B0702040204020203" pitchFamily="34" charset="0"/>
              <a:cs typeface="Segoe UI Semibold" panose="020B0702040204020203" pitchFamily="34" charset="0"/>
            </a:rPr>
            <a:t>📊 Creator Dashboards</a:t>
          </a:r>
          <a:endParaRPr lang="en-US" sz="1100" kern="1200" dirty="0">
            <a:latin typeface="Segoe UI Semibold" panose="020B0702040204020203" pitchFamily="34" charset="0"/>
            <a:cs typeface="Segoe UI Semibold" panose="020B0702040204020203" pitchFamily="34" charset="0"/>
          </a:endParaRPr>
        </a:p>
        <a:p>
          <a:pPr marL="114300" lvl="2" indent="-57150" algn="l" defTabSz="488950">
            <a:lnSpc>
              <a:spcPct val="90000"/>
            </a:lnSpc>
            <a:spcBef>
              <a:spcPct val="0"/>
            </a:spcBef>
            <a:spcAft>
              <a:spcPct val="15000"/>
            </a:spcAft>
            <a:buFont typeface="Arial" panose="020B0604020202020204" pitchFamily="34" charset="0"/>
            <a:buChar char="•"/>
          </a:pPr>
          <a:r>
            <a:rPr lang="en-US" sz="1100" kern="1200">
              <a:latin typeface="Segoe UI Semibold" panose="020B0702040204020203" pitchFamily="34" charset="0"/>
              <a:cs typeface="Segoe UI Semibold" panose="020B0702040204020203" pitchFamily="34" charset="0"/>
            </a:rPr>
            <a:t>🎁 Tipping &amp; Support Layers</a:t>
          </a:r>
          <a:endParaRPr lang="en-US" sz="1100" kern="1200" dirty="0">
            <a:latin typeface="Segoe UI Semibold" panose="020B0702040204020203" pitchFamily="34" charset="0"/>
            <a:cs typeface="Segoe UI Semibold" panose="020B0702040204020203" pitchFamily="34" charset="0"/>
          </a:endParaRPr>
        </a:p>
        <a:p>
          <a:pPr marL="114300" lvl="2" indent="-57150" algn="l" defTabSz="488950">
            <a:lnSpc>
              <a:spcPct val="90000"/>
            </a:lnSpc>
            <a:spcBef>
              <a:spcPct val="0"/>
            </a:spcBef>
            <a:spcAft>
              <a:spcPct val="15000"/>
            </a:spcAft>
            <a:buFont typeface="Arial" panose="020B0604020202020204" pitchFamily="34" charset="0"/>
            <a:buChar char="•"/>
          </a:pPr>
          <a:r>
            <a:rPr lang="en-US" sz="1100" kern="1200">
              <a:latin typeface="Segoe UI Semibold" panose="020B0702040204020203" pitchFamily="34" charset="0"/>
              <a:cs typeface="Segoe UI Semibold" panose="020B0702040204020203" pitchFamily="34" charset="0"/>
            </a:rPr>
            <a:t>🧠 Proposal Drafting &amp; Voting API</a:t>
          </a:r>
          <a:endParaRPr lang="en-US" sz="1100" kern="1200" dirty="0">
            <a:latin typeface="Segoe UI Semibold" panose="020B0702040204020203" pitchFamily="34" charset="0"/>
            <a:cs typeface="Segoe UI Semibold" panose="020B0702040204020203" pitchFamily="34" charset="0"/>
          </a:endParaRPr>
        </a:p>
        <a:p>
          <a:pPr marL="114300" lvl="2" indent="-57150" algn="l" defTabSz="488950">
            <a:lnSpc>
              <a:spcPct val="90000"/>
            </a:lnSpc>
            <a:spcBef>
              <a:spcPct val="0"/>
            </a:spcBef>
            <a:spcAft>
              <a:spcPct val="15000"/>
            </a:spcAft>
            <a:buFont typeface="Arial" panose="020B0604020202020204" pitchFamily="34" charset="0"/>
            <a:buChar char="•"/>
          </a:pPr>
          <a:r>
            <a:rPr lang="en-US" sz="1100" kern="1200">
              <a:latin typeface="Segoe UI Semibold" panose="020B0702040204020203" pitchFamily="34" charset="0"/>
              <a:cs typeface="Segoe UI Semibold" panose="020B0702040204020203" pitchFamily="34" charset="0"/>
            </a:rPr>
            <a:t>🧰 Frontend SDKs for Dapp teams</a:t>
          </a:r>
          <a:endParaRPr lang="en-US" sz="1100" kern="1200" dirty="0">
            <a:latin typeface="Segoe UI Semibold" panose="020B0702040204020203" pitchFamily="34" charset="0"/>
            <a:cs typeface="Segoe UI Semibold" panose="020B0702040204020203" pitchFamily="34" charset="0"/>
          </a:endParaRPr>
        </a:p>
      </dsp:txBody>
      <dsp:txXfrm>
        <a:off x="2029662" y="883147"/>
        <a:ext cx="1793693" cy="2205843"/>
      </dsp:txXfrm>
    </dsp:sp>
    <dsp:sp modelId="{31B276B5-C8C1-4B3A-8B35-3C0D0221298E}">
      <dsp:nvSpPr>
        <dsp:cNvPr id="0" name=""/>
        <dsp:cNvSpPr/>
      </dsp:nvSpPr>
      <dsp:spPr>
        <a:xfrm>
          <a:off x="4055779" y="214897"/>
          <a:ext cx="2242116" cy="594000"/>
        </a:xfrm>
        <a:prstGeom prst="chevron">
          <a:avLst/>
        </a:prstGeom>
        <a:gradFill rotWithShape="0">
          <a:gsLst>
            <a:gs pos="0">
              <a:schemeClr val="accent4">
                <a:hueOff val="0"/>
                <a:satOff val="0"/>
                <a:lumOff val="0"/>
                <a:alphaOff val="0"/>
                <a:tint val="94000"/>
                <a:satMod val="100000"/>
                <a:lumMod val="104000"/>
              </a:schemeClr>
            </a:gs>
            <a:gs pos="69000">
              <a:schemeClr val="accent4">
                <a:hueOff val="0"/>
                <a:satOff val="0"/>
                <a:lumOff val="0"/>
                <a:alphaOff val="0"/>
                <a:shade val="86000"/>
                <a:satMod val="130000"/>
                <a:lumMod val="102000"/>
              </a:schemeClr>
            </a:gs>
            <a:gs pos="100000">
              <a:schemeClr val="accent4">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a:latin typeface="Segoe UI Semibold" panose="020B0702040204020203" pitchFamily="34" charset="0"/>
              <a:cs typeface="Segoe UI Semibold" panose="020B0702040204020203" pitchFamily="34" charset="0"/>
            </a:rPr>
            <a:t>💰 Funding Requested:</a:t>
          </a:r>
          <a:endParaRPr lang="en-US" sz="1100" kern="1200" dirty="0">
            <a:latin typeface="Segoe UI Semibold" panose="020B0702040204020203" pitchFamily="34" charset="0"/>
            <a:cs typeface="Segoe UI Semibold" panose="020B0702040204020203" pitchFamily="34" charset="0"/>
          </a:endParaRPr>
        </a:p>
      </dsp:txBody>
      <dsp:txXfrm>
        <a:off x="4352779" y="214897"/>
        <a:ext cx="1648116" cy="594000"/>
      </dsp:txXfrm>
    </dsp:sp>
    <dsp:sp modelId="{FFE29E86-751D-42DE-BF0E-38303C2B8E5F}">
      <dsp:nvSpPr>
        <dsp:cNvPr id="0" name=""/>
        <dsp:cNvSpPr/>
      </dsp:nvSpPr>
      <dsp:spPr>
        <a:xfrm>
          <a:off x="4055779" y="883147"/>
          <a:ext cx="1793693" cy="22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100000"/>
            </a:lnSpc>
            <a:spcBef>
              <a:spcPct val="0"/>
            </a:spcBef>
            <a:spcAft>
              <a:spcPct val="15000"/>
            </a:spcAft>
            <a:buChar char="•"/>
          </a:pPr>
          <a:r>
            <a:rPr lang="en-US" sz="1100" kern="1200" dirty="0">
              <a:latin typeface="Segoe UI Semibold" panose="020B0702040204020203" pitchFamily="34" charset="0"/>
              <a:cs typeface="Segoe UI Semibold" panose="020B0702040204020203" pitchFamily="34" charset="0"/>
            </a:rPr>
            <a:t>300,000 CAMC</a:t>
          </a:r>
          <a:br>
            <a:rPr lang="en-US" sz="1100" kern="1200" dirty="0">
              <a:latin typeface="Segoe UI Semibold" panose="020B0702040204020203" pitchFamily="34" charset="0"/>
              <a:cs typeface="Segoe UI Semibold" panose="020B0702040204020203" pitchFamily="34" charset="0"/>
            </a:rPr>
          </a:br>
          <a:r>
            <a:rPr lang="en-US" sz="1100" kern="1200" dirty="0">
              <a:latin typeface="Segoe UI Semibold" panose="020B0702040204020203" pitchFamily="34" charset="0"/>
              <a:cs typeface="Segoe UI Semibold" panose="020B0702040204020203" pitchFamily="34" charset="0"/>
            </a:rPr>
            <a:t>(dev, integration, audit, SDK)</a:t>
          </a:r>
        </a:p>
      </dsp:txBody>
      <dsp:txXfrm>
        <a:off x="4055779" y="883147"/>
        <a:ext cx="1793693" cy="2205843"/>
      </dsp:txXfrm>
    </dsp:sp>
    <dsp:sp modelId="{F821029F-ABC7-4019-AC73-1580C7BE5CFB}">
      <dsp:nvSpPr>
        <dsp:cNvPr id="0" name=""/>
        <dsp:cNvSpPr/>
      </dsp:nvSpPr>
      <dsp:spPr>
        <a:xfrm>
          <a:off x="6081895" y="214897"/>
          <a:ext cx="2242116" cy="594000"/>
        </a:xfrm>
        <a:prstGeom prst="chevron">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a:latin typeface="Segoe UI Semibold" panose="020B0702040204020203" pitchFamily="34" charset="0"/>
              <a:cs typeface="Segoe UI Semibold" panose="020B0702040204020203" pitchFamily="34" charset="0"/>
            </a:rPr>
            <a:t>📅 Milestones:</a:t>
          </a:r>
          <a:endParaRPr lang="en-US" sz="1100" kern="1200">
            <a:latin typeface="Segoe UI Semibold" panose="020B0702040204020203" pitchFamily="34" charset="0"/>
            <a:cs typeface="Segoe UI Semibold" panose="020B0702040204020203" pitchFamily="34" charset="0"/>
          </a:endParaRPr>
        </a:p>
      </dsp:txBody>
      <dsp:txXfrm>
        <a:off x="6378895" y="214897"/>
        <a:ext cx="1648116" cy="594000"/>
      </dsp:txXfrm>
    </dsp:sp>
    <dsp:sp modelId="{4256DC7A-AC94-4C87-BAF1-227011CA8124}">
      <dsp:nvSpPr>
        <dsp:cNvPr id="0" name=""/>
        <dsp:cNvSpPr/>
      </dsp:nvSpPr>
      <dsp:spPr>
        <a:xfrm>
          <a:off x="6081895" y="883147"/>
          <a:ext cx="1793693" cy="22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100000"/>
            </a:lnSpc>
            <a:spcBef>
              <a:spcPct val="0"/>
            </a:spcBef>
            <a:spcAft>
              <a:spcPct val="15000"/>
            </a:spcAft>
            <a:buChar char="•"/>
          </a:pPr>
          <a:r>
            <a:rPr lang="en-US" sz="1100" kern="1200">
              <a:latin typeface="Segoe UI Semibold" panose="020B0702040204020203" pitchFamily="34" charset="0"/>
              <a:cs typeface="Segoe UI Semibold" panose="020B0702040204020203" pitchFamily="34" charset="0"/>
            </a:rPr>
            <a:t>Q4 2025: Identity &amp; CTDSG API</a:t>
          </a:r>
          <a:endParaRPr lang="en-US" sz="1100" kern="1200" dirty="0">
            <a:latin typeface="Segoe UI Semibold" panose="020B0702040204020203" pitchFamily="34" charset="0"/>
            <a:cs typeface="Segoe UI Semibold" panose="020B0702040204020203" pitchFamily="34"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kern="1200">
              <a:latin typeface="Segoe UI Semibold" panose="020B0702040204020203" pitchFamily="34" charset="0"/>
              <a:cs typeface="Segoe UI Semibold" panose="020B0702040204020203" pitchFamily="34" charset="0"/>
            </a:rPr>
            <a:t>Q1 2026: Creator Dashboard</a:t>
          </a:r>
          <a:endParaRPr lang="en-US" sz="1100" kern="1200" dirty="0">
            <a:latin typeface="Segoe UI Semibold" panose="020B0702040204020203" pitchFamily="34" charset="0"/>
            <a:cs typeface="Segoe UI Semibold" panose="020B0702040204020203" pitchFamily="34"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kern="1200">
              <a:latin typeface="Segoe UI Semibold" panose="020B0702040204020203" pitchFamily="34" charset="0"/>
              <a:cs typeface="Segoe UI Semibold" panose="020B0702040204020203" pitchFamily="34" charset="0"/>
            </a:rPr>
            <a:t>Q2 2026: Full SDK Suite + Tipping Engine</a:t>
          </a:r>
          <a:endParaRPr lang="en-US" sz="1100" kern="1200" dirty="0">
            <a:latin typeface="Segoe UI Semibold" panose="020B0702040204020203" pitchFamily="34" charset="0"/>
            <a:cs typeface="Segoe UI Semibold" panose="020B0702040204020203" pitchFamily="34" charset="0"/>
          </a:endParaRPr>
        </a:p>
      </dsp:txBody>
      <dsp:txXfrm>
        <a:off x="6081895" y="883147"/>
        <a:ext cx="1793693" cy="2205843"/>
      </dsp:txXfrm>
    </dsp:sp>
    <dsp:sp modelId="{C00CA9F5-A6F3-4D73-9CAF-0EDE9E364756}">
      <dsp:nvSpPr>
        <dsp:cNvPr id="0" name=""/>
        <dsp:cNvSpPr/>
      </dsp:nvSpPr>
      <dsp:spPr>
        <a:xfrm>
          <a:off x="8108012" y="214897"/>
          <a:ext cx="2242116" cy="594000"/>
        </a:xfrm>
        <a:prstGeom prst="chevron">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a:latin typeface="Segoe UI Semibold" panose="020B0702040204020203" pitchFamily="34" charset="0"/>
              <a:cs typeface="Segoe UI Semibold" panose="020B0702040204020203" pitchFamily="34" charset="0"/>
            </a:rPr>
            <a:t>🟢 Outcome:</a:t>
          </a:r>
          <a:endParaRPr lang="en-US" sz="1100" kern="1200" dirty="0">
            <a:latin typeface="Segoe UI Semibold" panose="020B0702040204020203" pitchFamily="34" charset="0"/>
            <a:cs typeface="Segoe UI Semibold" panose="020B0702040204020203" pitchFamily="34" charset="0"/>
          </a:endParaRPr>
        </a:p>
      </dsp:txBody>
      <dsp:txXfrm>
        <a:off x="8405012" y="214897"/>
        <a:ext cx="1648116" cy="594000"/>
      </dsp:txXfrm>
    </dsp:sp>
    <dsp:sp modelId="{F29C0A21-CD40-4FB3-A987-197F457980EA}">
      <dsp:nvSpPr>
        <dsp:cNvPr id="0" name=""/>
        <dsp:cNvSpPr/>
      </dsp:nvSpPr>
      <dsp:spPr>
        <a:xfrm>
          <a:off x="8108012" y="883147"/>
          <a:ext cx="1793693" cy="22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100000"/>
            </a:lnSpc>
            <a:spcBef>
              <a:spcPct val="0"/>
            </a:spcBef>
            <a:spcAft>
              <a:spcPct val="15000"/>
            </a:spcAft>
            <a:buChar char="•"/>
          </a:pPr>
          <a:r>
            <a:rPr lang="en-US" sz="1100" kern="1200" dirty="0">
              <a:latin typeface="Segoe UI Semibold" panose="020B0702040204020203" pitchFamily="34" charset="0"/>
              <a:cs typeface="Segoe UI Semibold" panose="020B0702040204020203" pitchFamily="34" charset="0"/>
            </a:rPr>
            <a:t>Accelerates ecosystem scalability and Dapp development efficiency</a:t>
          </a:r>
        </a:p>
        <a:p>
          <a:pPr marL="57150" lvl="1" indent="-57150" algn="l" defTabSz="488950">
            <a:lnSpc>
              <a:spcPct val="100000"/>
            </a:lnSpc>
            <a:spcBef>
              <a:spcPct val="0"/>
            </a:spcBef>
            <a:spcAft>
              <a:spcPct val="15000"/>
            </a:spcAft>
            <a:buChar char="•"/>
          </a:pPr>
          <a:r>
            <a:rPr lang="en-US" sz="1100" kern="1200" dirty="0">
              <a:latin typeface="Segoe UI Semibold" panose="020B0702040204020203" pitchFamily="34" charset="0"/>
              <a:cs typeface="Segoe UI Semibold" panose="020B0702040204020203" pitchFamily="34" charset="0"/>
            </a:rPr>
            <a:t>Empower verified creators to broadcast live, gated content using Creator Token Decentralized Subscriber Gating (CTDSG).</a:t>
          </a:r>
        </a:p>
      </dsp:txBody>
      <dsp:txXfrm>
        <a:off x="8108012" y="883147"/>
        <a:ext cx="1793693" cy="22058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9/13/2025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5BDF22-2332-46CC-973D-71DBEA04E18C}" type="datetime1">
              <a:rPr lang="en-US" smtClean="0"/>
              <a:t>9/13/2025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a:extLst>
              <a:ext uri="{FF2B5EF4-FFF2-40B4-BE49-F238E27FC236}">
                <a16:creationId xmlns:a16="http://schemas.microsoft.com/office/drawing/2014/main" id="{416044E6-67CB-C508-7893-C720D7C19D0A}"/>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4D3F597-DD41-8B71-8F94-130CBC5EF0D6}"/>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BA68E953-AAD5-5875-FECB-C1CED0B48C2A}"/>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8">
            <a:extLst>
              <a:ext uri="{FF2B5EF4-FFF2-40B4-BE49-F238E27FC236}">
                <a16:creationId xmlns:a16="http://schemas.microsoft.com/office/drawing/2014/main" id="{FEACB44F-A97D-B8C7-D577-CBB5B389AEC9}"/>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1EC6E46B-6E73-9C05-53DC-492D2925C02A}"/>
              </a:ext>
            </a:extLst>
          </p:cNvPr>
          <p:cNvGrpSpPr/>
          <p:nvPr userDrawn="1"/>
        </p:nvGrpSpPr>
        <p:grpSpPr>
          <a:xfrm>
            <a:off x="8264427" y="-3419"/>
            <a:ext cx="3927573" cy="3165022"/>
            <a:chOff x="9857014" y="13834"/>
            <a:chExt cx="2334986" cy="1881641"/>
          </a:xfrm>
        </p:grpSpPr>
        <p:sp>
          <p:nvSpPr>
            <p:cNvPr id="12" name="Freeform 14">
              <a:extLst>
                <a:ext uri="{FF2B5EF4-FFF2-40B4-BE49-F238E27FC236}">
                  <a16:creationId xmlns:a16="http://schemas.microsoft.com/office/drawing/2014/main" id="{8017D02B-2DA0-1FAB-1C54-4DC4CF254A96}"/>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5">
              <a:extLst>
                <a:ext uri="{FF2B5EF4-FFF2-40B4-BE49-F238E27FC236}">
                  <a16:creationId xmlns:a16="http://schemas.microsoft.com/office/drawing/2014/main" id="{0645E29E-9221-72D6-5FBF-C9C62E54FE47}"/>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 name="Freeform 21">
            <a:extLst>
              <a:ext uri="{FF2B5EF4-FFF2-40B4-BE49-F238E27FC236}">
                <a16:creationId xmlns:a16="http://schemas.microsoft.com/office/drawing/2014/main" id="{0FF47D07-EC24-26D0-0736-5DE6D719E7BD}"/>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211DD1BD-DF9F-8243-C81A-B3A50EFA29DF}"/>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50855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703C40-D64C-42B4-A384-893FCEA4A940}" type="datetime1">
              <a:rPr lang="en-US" smtClean="0"/>
              <a:t>9/13/2025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04576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BFE6A-CF46-4E7C-B12F-34EE43E12171}" type="datetime1">
              <a:rPr lang="en-US" smtClean="0"/>
              <a:t>9/13/2025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1794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BDE998-99D7-40D0-8F43-6E000C888BAC}" type="datetime1">
              <a:rPr lang="en-US" smtClean="0"/>
              <a:t>9/13/2025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9621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553384-772B-42AA-9EA0-2E34D38325A6}" type="datetime1">
              <a:rPr lang="en-US" smtClean="0"/>
              <a:t>9/13/2025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15937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7347FAD-1133-4DB5-B95F-C85CB1992687}" type="datetime1">
              <a:rPr lang="en-US" smtClean="0"/>
              <a:t>9/13/2025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27849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A76B63-5216-47F5-BDA2-B07433E392E4}" type="datetime1">
              <a:rPr lang="en-US" smtClean="0"/>
              <a:t>9/13/2025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56525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C8DD8-9231-45A3-A02C-CF5EE58017DB}" type="datetime1">
              <a:rPr lang="en-US" smtClean="0"/>
              <a:t>9/13/2025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41677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C21738-8A3D-46F3-A749-04458478F289}" type="datetime1">
              <a:rPr lang="en-US" smtClean="0"/>
              <a:t>9/13/2025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212833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39D6DB33-9D45-42A6-8D87-C5B4018F1259}" type="datetime1">
              <a:rPr lang="en-US" smtClean="0"/>
              <a:t>9/13/2025</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EDD4E769-D696-4F4E-9DD9-D6C472A41FDE}" type="datetime1">
              <a:rPr lang="en-US" smtClean="0"/>
              <a:t>9/13/2025</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07B618-70D0-4DC2-A2F6-FE1F8B89E9BF}" type="datetime1">
              <a:rPr lang="en-US" smtClean="0"/>
              <a:t>9/13/2025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Freeform 3">
            <a:extLst>
              <a:ext uri="{FF2B5EF4-FFF2-40B4-BE49-F238E27FC236}">
                <a16:creationId xmlns:a16="http://schemas.microsoft.com/office/drawing/2014/main" id="{653E43D5-5736-31D8-223F-BF3ECB050B19}"/>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
            <a:extLst>
              <a:ext uri="{FF2B5EF4-FFF2-40B4-BE49-F238E27FC236}">
                <a16:creationId xmlns:a16="http://schemas.microsoft.com/office/drawing/2014/main" id="{5E43BD3F-90EB-F0E0-1901-6A124C74EE77}"/>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9" name="Freeform 5">
            <a:extLst>
              <a:ext uri="{FF2B5EF4-FFF2-40B4-BE49-F238E27FC236}">
                <a16:creationId xmlns:a16="http://schemas.microsoft.com/office/drawing/2014/main" id="{D881C036-4B90-E84D-B124-81F437447BDB}"/>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EF4F5A4C-0925-58C6-F449-2F41A2F16AC3}"/>
              </a:ext>
            </a:extLst>
          </p:cNvPr>
          <p:cNvGrpSpPr/>
          <p:nvPr userDrawn="1"/>
        </p:nvGrpSpPr>
        <p:grpSpPr>
          <a:xfrm>
            <a:off x="8082092" y="5590903"/>
            <a:ext cx="1572380" cy="1267097"/>
            <a:chOff x="7413403" y="4976359"/>
            <a:chExt cx="2334986" cy="1881641"/>
          </a:xfrm>
        </p:grpSpPr>
        <p:sp>
          <p:nvSpPr>
            <p:cNvPr id="11" name="Freeform 6">
              <a:extLst>
                <a:ext uri="{FF2B5EF4-FFF2-40B4-BE49-F238E27FC236}">
                  <a16:creationId xmlns:a16="http://schemas.microsoft.com/office/drawing/2014/main" id="{287A42F3-493D-FEE3-A264-3C5EB7CB7D86}"/>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12" name="Freeform 7">
              <a:extLst>
                <a:ext uri="{FF2B5EF4-FFF2-40B4-BE49-F238E27FC236}">
                  <a16:creationId xmlns:a16="http://schemas.microsoft.com/office/drawing/2014/main" id="{E6E539B6-6952-4A67-5720-E7534B836D03}"/>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Tree>
    <p:extLst>
      <p:ext uri="{BB962C8B-B14F-4D97-AF65-F5344CB8AC3E}">
        <p14:creationId xmlns:p14="http://schemas.microsoft.com/office/powerpoint/2010/main" val="93615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3D8CB204-4667-4E94-A15D-8EA32BE984B7}" type="datetime1">
              <a:rPr lang="en-US" smtClean="0"/>
              <a:t>9/13/2025</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2AA3D81F-3F7B-416E-B540-39A034390567}" type="datetime1">
              <a:rPr lang="en-US" smtClean="0"/>
              <a:t>9/13/2025</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7EE931-5474-43AD-A4DB-48F389C0E4F0}" type="datetime1">
              <a:rPr lang="en-US" smtClean="0"/>
              <a:t>9/13/2025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Rectangle 6">
            <a:extLst>
              <a:ext uri="{FF2B5EF4-FFF2-40B4-BE49-F238E27FC236}">
                <a16:creationId xmlns:a16="http://schemas.microsoft.com/office/drawing/2014/main" id="{EBFCD6F8-98BA-AFE0-02DF-AAA9CACF3F1B}"/>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1">
            <a:extLst>
              <a:ext uri="{FF2B5EF4-FFF2-40B4-BE49-F238E27FC236}">
                <a16:creationId xmlns:a16="http://schemas.microsoft.com/office/drawing/2014/main" id="{1BCE1BAC-F1DB-89EE-E939-C87D31C2C49E}"/>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3">
            <a:extLst>
              <a:ext uri="{FF2B5EF4-FFF2-40B4-BE49-F238E27FC236}">
                <a16:creationId xmlns:a16="http://schemas.microsoft.com/office/drawing/2014/main" id="{D15E7097-B307-D681-4F6F-1FAF92FE1C8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4">
            <a:extLst>
              <a:ext uri="{FF2B5EF4-FFF2-40B4-BE49-F238E27FC236}">
                <a16:creationId xmlns:a16="http://schemas.microsoft.com/office/drawing/2014/main" id="{A289CD71-C779-36EC-9852-A6E989B6FB96}"/>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241910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365E89-2B9F-4A17-B504-5868DE48D368}" type="datetime1">
              <a:rPr lang="en-US" smtClean="0"/>
              <a:t>9/13/2025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157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32F66E-CD4E-4D87-BC6F-FA7C646E3919}" type="datetime1">
              <a:rPr lang="en-US" smtClean="0"/>
              <a:t>9/13/2025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531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BFA970-DECE-4084-8AFB-2084ED02EA67}" type="datetime1">
              <a:rPr lang="en-US" smtClean="0"/>
              <a:t>9/13/2025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70499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E9B32-3275-47FC-ADF9-8848FF454A96}" type="datetime1">
              <a:rPr lang="en-US" smtClean="0"/>
              <a:t>9/13/2025</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3604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360DCA-45CD-479F-B4AB-8138ECD051A6}" type="datetime1">
              <a:rPr lang="en-US" smtClean="0"/>
              <a:t>9/13/2025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3613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768A6-9E94-4AF1-B30A-9BEC1617F2E7}" type="datetime1">
              <a:rPr lang="en-US" smtClean="0"/>
              <a:t>9/13/2025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92112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CDEA8B3-B243-44AF-B568-DFA21F1FCB38}" type="datetime1">
              <a:rPr lang="en-US" smtClean="0"/>
              <a:t>9/13/2025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9702937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651" r:id="rId18"/>
    <p:sldLayoutId id="2147483654" r:id="rId19"/>
    <p:sldLayoutId id="2147483658" r:id="rId20"/>
    <p:sldLayoutId id="2147483662" r:id="rId21"/>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64A015-EDB3-4688-8B77-925530541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1035"/>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913794" y="643467"/>
            <a:ext cx="10395337" cy="2551678"/>
          </a:xfrm>
        </p:spPr>
        <p:txBody>
          <a:bodyPr>
            <a:normAutofit/>
          </a:bodyPr>
          <a:lstStyle/>
          <a:p>
            <a:r>
              <a:rPr lang="en-US" sz="7200" dirty="0" err="1">
                <a:latin typeface="Segoe UI"/>
              </a:rPr>
              <a:t>Cammunity</a:t>
            </a:r>
            <a:r>
              <a:rPr lang="en-US" sz="7200" dirty="0">
                <a:latin typeface="Segoe UI"/>
              </a:rPr>
              <a:t> DAO LLC</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71157" y="4872768"/>
            <a:ext cx="9849686" cy="634654"/>
          </a:xfrm>
        </p:spPr>
        <p:txBody>
          <a:bodyPr>
            <a:normAutofit/>
          </a:bodyPr>
          <a:lstStyle/>
          <a:p>
            <a:r>
              <a:rPr lang="en-US" sz="3200" dirty="0">
                <a:latin typeface="Segoe UI Semibold" panose="020B0702040204020203" pitchFamily="34" charset="0"/>
                <a:cs typeface="Segoe UI Semibold" panose="020B0702040204020203" pitchFamily="34" charset="0"/>
              </a:rPr>
              <a:t>Legally formed as a Wyoming DAO LLC in July 2025</a:t>
            </a:r>
          </a:p>
        </p:txBody>
      </p:sp>
      <p:sp>
        <p:nvSpPr>
          <p:cNvPr id="8" name="TextBox 7">
            <a:extLst>
              <a:ext uri="{FF2B5EF4-FFF2-40B4-BE49-F238E27FC236}">
                <a16:creationId xmlns:a16="http://schemas.microsoft.com/office/drawing/2014/main" id="{DCA68DF6-7EAC-3D78-DBBE-EDF6AA6741BC}"/>
              </a:ext>
            </a:extLst>
          </p:cNvPr>
          <p:cNvSpPr txBox="1"/>
          <p:nvPr/>
        </p:nvSpPr>
        <p:spPr>
          <a:xfrm>
            <a:off x="1933903" y="5845201"/>
            <a:ext cx="8941294" cy="369332"/>
          </a:xfrm>
          <a:prstGeom prst="rect">
            <a:avLst/>
          </a:prstGeom>
          <a:noFill/>
        </p:spPr>
        <p:txBody>
          <a:bodyPr wrap="none" rtlCol="0">
            <a:spAutoFit/>
          </a:bodyPr>
          <a:lstStyle/>
          <a:p>
            <a:r>
              <a:rPr lang="en-US" dirty="0" err="1">
                <a:latin typeface="Segoe UI Semibold" panose="020B0702040204020203" pitchFamily="34" charset="0"/>
                <a:cs typeface="Segoe UI Semibold" panose="020B0702040204020203" pitchFamily="34" charset="0"/>
              </a:rPr>
              <a:t>Camuverse</a:t>
            </a:r>
            <a:r>
              <a:rPr lang="en-US" dirty="0">
                <a:latin typeface="Segoe UI Semibold" panose="020B0702040204020203" pitchFamily="34" charset="0"/>
                <a:cs typeface="Segoe UI Semibold" panose="020B0702040204020203" pitchFamily="34" charset="0"/>
              </a:rPr>
              <a:t>: Powered by Creator Token Decentralized Subscriber Gating (CTDSG).</a:t>
            </a:r>
          </a:p>
        </p:txBody>
      </p:sp>
      <p:pic>
        <p:nvPicPr>
          <p:cNvPr id="11" name="Picture 10" descr="A black and white logo&#10;&#10;AI-generated content may be incorrect.">
            <a:extLst>
              <a:ext uri="{FF2B5EF4-FFF2-40B4-BE49-F238E27FC236}">
                <a16:creationId xmlns:a16="http://schemas.microsoft.com/office/drawing/2014/main" id="{BD59E204-7197-A336-AC39-C70CD30DD79F}"/>
              </a:ext>
            </a:extLst>
          </p:cNvPr>
          <p:cNvPicPr>
            <a:picLocks noChangeAspect="1"/>
          </p:cNvPicPr>
          <p:nvPr/>
        </p:nvPicPr>
        <p:blipFill>
          <a:blip r:embed="rId3"/>
          <a:stretch>
            <a:fillRect/>
          </a:stretch>
        </p:blipFill>
        <p:spPr>
          <a:xfrm>
            <a:off x="0" y="5478517"/>
            <a:ext cx="1379483" cy="1379483"/>
          </a:xfrm>
          <a:prstGeom prst="rect">
            <a:avLst/>
          </a:prstGeom>
        </p:spPr>
      </p:pic>
      <p:pic>
        <p:nvPicPr>
          <p:cNvPr id="17" name="Picture 16" descr="A black and white seal&#10;&#10;AI-generated content may be incorrect.">
            <a:extLst>
              <a:ext uri="{FF2B5EF4-FFF2-40B4-BE49-F238E27FC236}">
                <a16:creationId xmlns:a16="http://schemas.microsoft.com/office/drawing/2014/main" id="{CD095FF2-9938-C573-D4C4-A7F601496800}"/>
              </a:ext>
            </a:extLst>
          </p:cNvPr>
          <p:cNvPicPr>
            <a:picLocks noChangeAspect="1"/>
          </p:cNvPicPr>
          <p:nvPr/>
        </p:nvPicPr>
        <p:blipFill>
          <a:blip r:embed="rId4"/>
          <a:stretch>
            <a:fillRect/>
          </a:stretch>
        </p:blipFill>
        <p:spPr>
          <a:xfrm>
            <a:off x="10804993" y="5478517"/>
            <a:ext cx="1316803" cy="1316803"/>
          </a:xfrm>
          <a:prstGeom prst="rect">
            <a:avLst/>
          </a:prstGeom>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795" y="609600"/>
            <a:ext cx="10353761" cy="1326321"/>
          </a:xfrm>
        </p:spPr>
        <p:txBody>
          <a:bodyPr>
            <a:normAutofit/>
          </a:bodyPr>
          <a:lstStyle/>
          <a:p>
            <a:r>
              <a:rPr dirty="0">
                <a:latin typeface="Segoe UI" panose="020B0502040204020203" pitchFamily="34" charset="0"/>
                <a:cs typeface="Segoe UI" panose="020B0502040204020203" pitchFamily="34" charset="0"/>
              </a:rPr>
              <a:t>Decentralized Governance in Action</a:t>
            </a:r>
          </a:p>
        </p:txBody>
      </p:sp>
      <p:sp>
        <p:nvSpPr>
          <p:cNvPr id="17" name="Rectangle 16">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466850" y="2463800"/>
            <a:ext cx="9247652" cy="3327400"/>
          </a:xfrm>
        </p:spPr>
        <p:txBody>
          <a:bodyPr>
            <a:normAutofit/>
          </a:bodyPr>
          <a:lstStyle/>
          <a:p>
            <a:pPr marL="0" indent="0">
              <a:buNone/>
            </a:pPr>
            <a:r>
              <a:rPr lang="en-US" b="1">
                <a:latin typeface="Segoe UI"/>
              </a:rPr>
              <a:t>The NFT marketplace enables the creation, listing, and trading of unique digital assets. It opens up new possibilities for content monetization and ownership, enhancing the value proposition for creators and collectors.</a:t>
            </a:r>
          </a:p>
        </p:txBody>
      </p:sp>
      <p:sp>
        <p:nvSpPr>
          <p:cNvPr id="4" name="Slide Number Placeholder 3">
            <a:extLst>
              <a:ext uri="{FF2B5EF4-FFF2-40B4-BE49-F238E27FC236}">
                <a16:creationId xmlns:a16="http://schemas.microsoft.com/office/drawing/2014/main" id="{14C0BC64-FDCE-E458-650C-567C68D39285}"/>
              </a:ext>
            </a:extLst>
          </p:cNvPr>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5" name="Picture 4" descr="A black and white logo&#10;&#10;AI-generated content may be incorrect.">
            <a:extLst>
              <a:ext uri="{FF2B5EF4-FFF2-40B4-BE49-F238E27FC236}">
                <a16:creationId xmlns:a16="http://schemas.microsoft.com/office/drawing/2014/main" id="{8D1F1B77-3514-6558-91FA-A773DC342767}"/>
              </a:ext>
            </a:extLst>
          </p:cNvPr>
          <p:cNvPicPr>
            <a:picLocks noChangeAspect="1"/>
          </p:cNvPicPr>
          <p:nvPr/>
        </p:nvPicPr>
        <p:blipFill>
          <a:blip r:embed="rId3"/>
          <a:stretch>
            <a:fillRect/>
          </a:stretch>
        </p:blipFill>
        <p:spPr>
          <a:xfrm>
            <a:off x="11093669" y="0"/>
            <a:ext cx="1098331" cy="10983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796" y="927100"/>
            <a:ext cx="3418766" cy="4616450"/>
          </a:xfrm>
        </p:spPr>
        <p:txBody>
          <a:bodyPr>
            <a:normAutofit/>
          </a:bodyPr>
          <a:lstStyle/>
          <a:p>
            <a:r>
              <a:rPr lang="en-US" sz="2600" dirty="0" err="1">
                <a:latin typeface="Segoe UI" panose="020B0502040204020203" pitchFamily="34" charset="0"/>
                <a:cs typeface="Segoe UI" panose="020B0502040204020203" pitchFamily="34" charset="0"/>
              </a:rPr>
              <a:t>Tokenomics</a:t>
            </a:r>
            <a:r>
              <a:rPr lang="en-US" sz="2600" dirty="0">
                <a:latin typeface="Segoe UI" panose="020B0502040204020203" pitchFamily="34" charset="0"/>
                <a:cs typeface="Segoe UI" panose="020B0502040204020203" pitchFamily="34" charset="0"/>
              </a:rPr>
              <a:t> and Treasury: Designed for Sustainability</a:t>
            </a:r>
          </a:p>
        </p:txBody>
      </p:sp>
      <p:cxnSp>
        <p:nvCxnSpPr>
          <p:cNvPr id="17" name="Straight Connector 16">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29" y="971549"/>
            <a:ext cx="6291528" cy="4616450"/>
          </a:xfrm>
        </p:spPr>
        <p:txBody>
          <a:bodyPr anchor="ctr">
            <a:normAutofit/>
          </a:bodyPr>
          <a:lstStyle/>
          <a:p>
            <a:pPr marL="0" indent="0">
              <a:buNone/>
            </a:pPr>
            <a:r>
              <a:rPr lang="en-US" dirty="0">
                <a:latin typeface="Segoe UI Semibold" panose="020B0702040204020203" pitchFamily="34" charset="0"/>
                <a:cs typeface="Segoe UI Semibold" panose="020B0702040204020203" pitchFamily="34" charset="0"/>
              </a:rPr>
              <a:t>Community is at the core of </a:t>
            </a:r>
            <a:r>
              <a:rPr lang="en-US" dirty="0" err="1">
                <a:latin typeface="Segoe UI Semibold" panose="020B0702040204020203" pitchFamily="34" charset="0"/>
                <a:cs typeface="Segoe UI Semibold" panose="020B0702040204020203" pitchFamily="34" charset="0"/>
              </a:rPr>
              <a:t>Cammunity</a:t>
            </a:r>
            <a:r>
              <a:rPr lang="en-US" dirty="0">
                <a:latin typeface="Segoe UI Semibold" panose="020B0702040204020203" pitchFamily="34" charset="0"/>
                <a:cs typeface="Segoe UI Semibold" panose="020B0702040204020203" pitchFamily="34" charset="0"/>
              </a:rPr>
              <a:t> DAO LLC. Regular events, discussions, and collaborative initiatives foster a sense of belonging and active participation, driving the platform’s continuous growth and innovation.</a:t>
            </a:r>
          </a:p>
        </p:txBody>
      </p:sp>
      <p:sp>
        <p:nvSpPr>
          <p:cNvPr id="4" name="Slide Number Placeholder 3">
            <a:extLst>
              <a:ext uri="{FF2B5EF4-FFF2-40B4-BE49-F238E27FC236}">
                <a16:creationId xmlns:a16="http://schemas.microsoft.com/office/drawing/2014/main" id="{1837952A-5EDC-F1E4-98C8-AD6A2EBE244B}"/>
              </a:ext>
            </a:extLst>
          </p:cNvPr>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5" name="Picture 4" descr="A black and white logo&#10;&#10;AI-generated content may be incorrect.">
            <a:extLst>
              <a:ext uri="{FF2B5EF4-FFF2-40B4-BE49-F238E27FC236}">
                <a16:creationId xmlns:a16="http://schemas.microsoft.com/office/drawing/2014/main" id="{20CA719A-6DA1-2611-E21F-68DDC3E2BEA4}"/>
              </a:ext>
            </a:extLst>
          </p:cNvPr>
          <p:cNvPicPr>
            <a:picLocks noChangeAspect="1"/>
          </p:cNvPicPr>
          <p:nvPr/>
        </p:nvPicPr>
        <p:blipFill>
          <a:blip r:embed="rId3"/>
          <a:stretch>
            <a:fillRect/>
          </a:stretch>
        </p:blipFill>
        <p:spPr>
          <a:xfrm>
            <a:off x="11093669" y="0"/>
            <a:ext cx="1098331" cy="10983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vert="horz" lIns="91440" tIns="45720" rIns="91440" bIns="45720" rtlCol="0" anchor="ctr">
            <a:normAutofit/>
          </a:bodyPr>
          <a:lstStyle/>
          <a:p>
            <a:r>
              <a:rPr lang="en-US" dirty="0" err="1">
                <a:latin typeface="Segoe UI" panose="020B0502040204020203" pitchFamily="34" charset="0"/>
                <a:cs typeface="Segoe UI" panose="020B0502040204020203" pitchFamily="34" charset="0"/>
              </a:rPr>
              <a:t>Tokenomics</a:t>
            </a:r>
            <a:r>
              <a:rPr lang="en-US" dirty="0">
                <a:latin typeface="Segoe UI" panose="020B0502040204020203" pitchFamily="34" charset="0"/>
                <a:cs typeface="Segoe UI" panose="020B0502040204020203" pitchFamily="34" charset="0"/>
              </a:rPr>
              <a:t> Overview</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graphicFrame>
        <p:nvGraphicFramePr>
          <p:cNvPr id="5" name="TextBox 2">
            <a:extLst>
              <a:ext uri="{FF2B5EF4-FFF2-40B4-BE49-F238E27FC236}">
                <a16:creationId xmlns:a16="http://schemas.microsoft.com/office/drawing/2014/main" id="{EEE3BC82-DB1C-C9C4-CD5D-511F51F3D739}"/>
              </a:ext>
            </a:extLst>
          </p:cNvPr>
          <p:cNvGraphicFramePr/>
          <p:nvPr>
            <p:extLst>
              <p:ext uri="{D42A27DB-BD31-4B8C-83A1-F6EECF244321}">
                <p14:modId xmlns:p14="http://schemas.microsoft.com/office/powerpoint/2010/main" val="1209985492"/>
              </p:ext>
            </p:extLst>
          </p:nvPr>
        </p:nvGraphicFramePr>
        <p:xfrm>
          <a:off x="725460" y="2466975"/>
          <a:ext cx="10730429"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0A6F2B63-BC70-544D-7063-2C4AA3F61702}"/>
              </a:ext>
            </a:extLst>
          </p:cNvPr>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4" name="Picture 3" descr="A black and white logo&#10;&#10;AI-generated content may be incorrect.">
            <a:extLst>
              <a:ext uri="{FF2B5EF4-FFF2-40B4-BE49-F238E27FC236}">
                <a16:creationId xmlns:a16="http://schemas.microsoft.com/office/drawing/2014/main" id="{FEE6AB9C-D114-690A-5251-5FA89F9F4C0B}"/>
              </a:ext>
            </a:extLst>
          </p:cNvPr>
          <p:cNvPicPr>
            <a:picLocks noChangeAspect="1"/>
          </p:cNvPicPr>
          <p:nvPr/>
        </p:nvPicPr>
        <p:blipFill>
          <a:blip r:embed="rId8"/>
          <a:stretch>
            <a:fillRect/>
          </a:stretch>
        </p:blipFill>
        <p:spPr>
          <a:xfrm>
            <a:off x="11093669" y="0"/>
            <a:ext cx="1098331" cy="10983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27472" y="609600"/>
            <a:ext cx="6340084" cy="1326321"/>
          </a:xfrm>
        </p:spPr>
        <p:txBody>
          <a:bodyPr>
            <a:normAutofit/>
          </a:bodyPr>
          <a:lstStyle/>
          <a:p>
            <a:r>
              <a:rPr lang="en-US" dirty="0">
                <a:latin typeface="Segoe UI"/>
              </a:rPr>
              <a:t>Sustainability and Growth</a:t>
            </a:r>
          </a:p>
        </p:txBody>
      </p:sp>
      <p:pic>
        <p:nvPicPr>
          <p:cNvPr id="5" name="Picture 4" descr="Single tree on a field with cityscape in foggy distance">
            <a:extLst>
              <a:ext uri="{FF2B5EF4-FFF2-40B4-BE49-F238E27FC236}">
                <a16:creationId xmlns:a16="http://schemas.microsoft.com/office/drawing/2014/main" id="{8E80EA38-6926-FF8B-9585-74BAA2ED2E42}"/>
              </a:ext>
            </a:extLst>
          </p:cNvPr>
          <p:cNvPicPr>
            <a:picLocks noChangeAspect="1"/>
          </p:cNvPicPr>
          <p:nvPr/>
        </p:nvPicPr>
        <p:blipFill>
          <a:blip r:embed="rId3"/>
          <a:srcRect l="1823" r="53223"/>
          <a:stretch>
            <a:fillRect/>
          </a:stretch>
        </p:blipFill>
        <p:spPr>
          <a:xfrm>
            <a:off x="20" y="10"/>
            <a:ext cx="4635987" cy="6857990"/>
          </a:xfrm>
          <a:prstGeom prst="rect">
            <a:avLst/>
          </a:prstGeom>
        </p:spPr>
      </p:pic>
      <p:sp>
        <p:nvSpPr>
          <p:cNvPr id="3" name="Content Placeholder 2"/>
          <p:cNvSpPr>
            <a:spLocks noGrp="1"/>
          </p:cNvSpPr>
          <p:nvPr>
            <p:ph idx="1"/>
          </p:nvPr>
        </p:nvSpPr>
        <p:spPr>
          <a:xfrm>
            <a:off x="4927471" y="2096064"/>
            <a:ext cx="6340085" cy="3695136"/>
          </a:xfrm>
        </p:spPr>
        <p:txBody>
          <a:bodyPr>
            <a:normAutofit/>
          </a:bodyPr>
          <a:lstStyle/>
          <a:p>
            <a:pPr marL="0" indent="0">
              <a:buNone/>
            </a:pPr>
            <a:r>
              <a:rPr lang="en-US" b="1" dirty="0">
                <a:latin typeface="Segoe UI Black" panose="020B0A02040204020203" pitchFamily="34" charset="0"/>
                <a:ea typeface="Segoe UI Black" panose="020B0A02040204020203" pitchFamily="34" charset="0"/>
              </a:rPr>
              <a:t>Through decentralized governance, diverse revenue models, and community engagement, </a:t>
            </a:r>
            <a:r>
              <a:rPr lang="en-US" dirty="0" err="1">
                <a:latin typeface="Segoe UI Semibold" panose="020B0702040204020203" pitchFamily="34" charset="0"/>
                <a:cs typeface="Segoe UI Semibold" panose="020B0702040204020203" pitchFamily="34" charset="0"/>
              </a:rPr>
              <a:t>Cammunity</a:t>
            </a:r>
            <a:r>
              <a:rPr lang="en-US" dirty="0">
                <a:latin typeface="Segoe UI Semibold" panose="020B0702040204020203" pitchFamily="34" charset="0"/>
                <a:cs typeface="Segoe UI Semibold" panose="020B0702040204020203" pitchFamily="34" charset="0"/>
              </a:rPr>
              <a:t> DAO LLC aims to achieve long-term sustainability and growth, adapting to the evolving needs of the community and the digital content landscape.</a:t>
            </a:r>
          </a:p>
        </p:txBody>
      </p:sp>
      <p:cxnSp>
        <p:nvCxnSpPr>
          <p:cNvPr id="19" name="Straight Connector 18">
            <a:extLst>
              <a:ext uri="{FF2B5EF4-FFF2-40B4-BE49-F238E27FC236}">
                <a16:creationId xmlns:a16="http://schemas.microsoft.com/office/drawing/2014/main" id="{035B6751-4DEE-4DA5-96EC-EA28668BA5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3599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967EC74-2B07-81DF-D5FF-E031E615F9A8}"/>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6" name="Picture 5" descr="A logo of a solar system&#10;&#10;AI-generated content may be incorrect.">
            <a:extLst>
              <a:ext uri="{FF2B5EF4-FFF2-40B4-BE49-F238E27FC236}">
                <a16:creationId xmlns:a16="http://schemas.microsoft.com/office/drawing/2014/main" id="{F4BFFDF8-1E0E-D800-B8FA-F8CE29DE1727}"/>
              </a:ext>
            </a:extLst>
          </p:cNvPr>
          <p:cNvPicPr>
            <a:picLocks noChangeAspect="1"/>
          </p:cNvPicPr>
          <p:nvPr/>
        </p:nvPicPr>
        <p:blipFill>
          <a:blip r:embed="rId4"/>
          <a:stretch>
            <a:fillRect/>
          </a:stretch>
        </p:blipFill>
        <p:spPr>
          <a:xfrm>
            <a:off x="11093669" y="0"/>
            <a:ext cx="1098331" cy="10983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7C8B6920-4E5D-103B-1464-B9EADA323D6E}"/>
              </a:ext>
            </a:extLst>
          </p:cNvPr>
          <p:cNvGraphicFramePr/>
          <p:nvPr>
            <p:extLst>
              <p:ext uri="{D42A27DB-BD31-4B8C-83A1-F6EECF244321}">
                <p14:modId xmlns:p14="http://schemas.microsoft.com/office/powerpoint/2010/main" val="1498892323"/>
              </p:ext>
            </p:extLst>
          </p:nvPr>
        </p:nvGraphicFramePr>
        <p:xfrm>
          <a:off x="1334814" y="315310"/>
          <a:ext cx="9932742" cy="6253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dirty="0">
                <a:latin typeface="Segoe UI" panose="020B0502040204020203" pitchFamily="34" charset="0"/>
                <a:cs typeface="Segoe UI" panose="020B0502040204020203" pitchFamily="34" charset="0"/>
              </a:rPr>
              <a:t>How</a:t>
            </a:r>
            <a:r>
              <a:rPr dirty="0"/>
              <a:t> DAO Governance Works</a:t>
            </a:r>
          </a:p>
        </p:txBody>
      </p:sp>
      <p:sp>
        <p:nvSpPr>
          <p:cNvPr id="3" name="Slide Number Placeholder 2">
            <a:extLst>
              <a:ext uri="{FF2B5EF4-FFF2-40B4-BE49-F238E27FC236}">
                <a16:creationId xmlns:a16="http://schemas.microsoft.com/office/drawing/2014/main" id="{EEA4DF0B-4AC3-7945-5EFF-863B411DCA00}"/>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
        <p:nvSpPr>
          <p:cNvPr id="4" name="TextBox 3">
            <a:extLst>
              <a:ext uri="{FF2B5EF4-FFF2-40B4-BE49-F238E27FC236}">
                <a16:creationId xmlns:a16="http://schemas.microsoft.com/office/drawing/2014/main" id="{CBF948B5-5AE6-3B7B-DAA8-0AEFA9EBB454}"/>
              </a:ext>
            </a:extLst>
          </p:cNvPr>
          <p:cNvSpPr txBox="1"/>
          <p:nvPr/>
        </p:nvSpPr>
        <p:spPr>
          <a:xfrm>
            <a:off x="1334814" y="5193378"/>
            <a:ext cx="10112255" cy="369332"/>
          </a:xfrm>
          <a:prstGeom prst="rect">
            <a:avLst/>
          </a:prstGeom>
          <a:noFill/>
        </p:spPr>
        <p:txBody>
          <a:bodyPr wrap="none" rtlCol="0">
            <a:spAutoFit/>
          </a:bodyPr>
          <a:lstStyle/>
          <a:p>
            <a:r>
              <a:rPr lang="en-US" dirty="0">
                <a:latin typeface="Segoe UI Semibold" panose="020B0702040204020203" pitchFamily="34" charset="0"/>
                <a:cs typeface="Segoe UI Semibold" panose="020B0702040204020203" pitchFamily="34" charset="0"/>
              </a:rPr>
              <a:t>An example member proposal: Add a smart contract and website to handle </a:t>
            </a:r>
            <a:r>
              <a:rPr lang="en-US" dirty="0" err="1">
                <a:latin typeface="Segoe UI Semibold" panose="020B0702040204020203" pitchFamily="34" charset="0"/>
                <a:cs typeface="Segoe UI Semibold" panose="020B0702040204020203" pitchFamily="34" charset="0"/>
              </a:rPr>
              <a:t>phigital</a:t>
            </a:r>
            <a:r>
              <a:rPr lang="en-US" dirty="0">
                <a:latin typeface="Segoe UI Semibold" panose="020B0702040204020203" pitchFamily="34" charset="0"/>
                <a:cs typeface="Segoe UI Semibold" panose="020B0702040204020203" pitchFamily="34" charset="0"/>
              </a:rPr>
              <a:t> item sales</a:t>
            </a:r>
          </a:p>
        </p:txBody>
      </p:sp>
      <p:pic>
        <p:nvPicPr>
          <p:cNvPr id="5" name="Picture 4" descr="A black and white logo&#10;&#10;AI-generated content may be incorrect.">
            <a:extLst>
              <a:ext uri="{FF2B5EF4-FFF2-40B4-BE49-F238E27FC236}">
                <a16:creationId xmlns:a16="http://schemas.microsoft.com/office/drawing/2014/main" id="{6150AA19-42B8-5FD0-2B28-AF887F01F365}"/>
              </a:ext>
            </a:extLst>
          </p:cNvPr>
          <p:cNvPicPr>
            <a:picLocks noChangeAspect="1"/>
          </p:cNvPicPr>
          <p:nvPr/>
        </p:nvPicPr>
        <p:blipFill>
          <a:blip r:embed="rId7"/>
          <a:stretch>
            <a:fillRect/>
          </a:stretch>
        </p:blipFill>
        <p:spPr>
          <a:xfrm>
            <a:off x="11093669" y="0"/>
            <a:ext cx="1098331" cy="10983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796" y="927100"/>
            <a:ext cx="3418766" cy="4616450"/>
          </a:xfrm>
        </p:spPr>
        <p:txBody>
          <a:bodyPr vert="horz" lIns="91440" tIns="45720" rIns="91440" bIns="45720" rtlCol="0" anchor="ctr">
            <a:normAutofit/>
          </a:bodyPr>
          <a:lstStyle/>
          <a:p>
            <a:r>
              <a:rPr lang="en-US" dirty="0">
                <a:latin typeface="Segoe UI" panose="020B0502040204020203" pitchFamily="34" charset="0"/>
                <a:cs typeface="Segoe UI" panose="020B0502040204020203" pitchFamily="34" charset="0"/>
              </a:rPr>
              <a:t>Genesis Creator Airdrop + Vesting System</a:t>
            </a:r>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976029" y="971549"/>
            <a:ext cx="6291528" cy="4616450"/>
          </a:xfrm>
          <a:prstGeom prst="rect">
            <a:avLst/>
          </a:prstGeom>
        </p:spPr>
        <p:txBody>
          <a:bodyPr vert="horz" lIns="91440" tIns="45720" rIns="91440" bIns="45720" rtlCol="0" anchor="ctr">
            <a:normAutofit/>
          </a:bodyPr>
          <a:lstStyle/>
          <a:p>
            <a:pPr indent="-228600" defTabSz="914400">
              <a:lnSpc>
                <a:spcPct val="110000"/>
              </a:lnSpc>
              <a:buFont typeface="Arial" panose="020B0604020202020204" pitchFamily="34" charset="0"/>
              <a:buChar char="•"/>
            </a:pPr>
            <a:endPar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endParaRPr>
          </a:p>
          <a:p>
            <a:pPr marL="231775" indent="-231775" defTabSz="914400">
              <a:lnSpc>
                <a:spcPct val="110000"/>
              </a:lnSpc>
              <a:spcAft>
                <a:spcPts val="800"/>
              </a:spcAft>
              <a:buFont typeface="Arial" panose="020B0604020202020204" pitchFamily="34" charset="0"/>
              <a:buChar char="•"/>
            </a:pPr>
            <a:r>
              <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400,000 CAMC pre-minted and stored in </a:t>
            </a:r>
            <a:r>
              <a:rPr lang="en-US" dirty="0" err="1">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VestingWrapper.sol</a:t>
            </a:r>
            <a:endPar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endParaRPr>
          </a:p>
          <a:p>
            <a:pPr marL="231775" indent="-231775" defTabSz="914400">
              <a:lnSpc>
                <a:spcPct val="110000"/>
              </a:lnSpc>
              <a:spcAft>
                <a:spcPts val="800"/>
              </a:spcAft>
              <a:buFont typeface="Arial" panose="020B0604020202020204" pitchFamily="34" charset="0"/>
              <a:buChar char="•"/>
            </a:pPr>
            <a:r>
              <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Early creators receive up to 5,000 CAMC each via claim-based unlocks</a:t>
            </a:r>
          </a:p>
          <a:p>
            <a:pPr marL="231775" indent="-231775" defTabSz="914400">
              <a:lnSpc>
                <a:spcPct val="110000"/>
              </a:lnSpc>
              <a:spcAft>
                <a:spcPts val="800"/>
              </a:spcAft>
              <a:buFont typeface="Arial" panose="020B0604020202020204" pitchFamily="34" charset="0"/>
              <a:buChar char="•"/>
            </a:pPr>
            <a:r>
              <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Unlocking tied to </a:t>
            </a:r>
            <a:r>
              <a:rPr lang="en-US" dirty="0" err="1">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Cammunity</a:t>
            </a:r>
            <a:r>
              <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 engagement/</a:t>
            </a:r>
            <a:r>
              <a:rPr lang="en-US" dirty="0" err="1">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Camuverse</a:t>
            </a:r>
            <a:r>
              <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 presence </a:t>
            </a:r>
          </a:p>
          <a:p>
            <a:pPr marL="231775" indent="-231775" defTabSz="914400">
              <a:lnSpc>
                <a:spcPct val="110000"/>
              </a:lnSpc>
              <a:spcAft>
                <a:spcPts val="800"/>
              </a:spcAft>
              <a:buFont typeface="Arial" panose="020B0604020202020204" pitchFamily="34" charset="0"/>
              <a:buChar char="•"/>
            </a:pPr>
            <a:r>
              <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Protects token value while giving creators usable launch capital</a:t>
            </a:r>
          </a:p>
          <a:p>
            <a:pPr marL="231775" indent="-231775" defTabSz="914400">
              <a:lnSpc>
                <a:spcPct val="110000"/>
              </a:lnSpc>
              <a:spcAft>
                <a:spcPts val="800"/>
              </a:spcAft>
              <a:buFont typeface="Arial" panose="020B0604020202020204" pitchFamily="34" charset="0"/>
              <a:buChar char="•"/>
            </a:pPr>
            <a:r>
              <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Prevents dumping and encourages real participation in the platform</a:t>
            </a:r>
          </a:p>
          <a:p>
            <a:pPr marL="231775" indent="-231775" defTabSz="914400">
              <a:lnSpc>
                <a:spcPct val="110000"/>
              </a:lnSpc>
              <a:spcAft>
                <a:spcPts val="800"/>
              </a:spcAft>
              <a:buFont typeface="Arial" panose="020B0604020202020204" pitchFamily="34" charset="0"/>
              <a:buChar char="•"/>
            </a:pPr>
            <a:r>
              <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rPr>
              <a:t>DAO treasury, LP fund, and founder wallets receive CAMC via initial minting</a:t>
            </a:r>
          </a:p>
        </p:txBody>
      </p:sp>
      <p:sp>
        <p:nvSpPr>
          <p:cNvPr id="4" name="Slide Number Placeholder 3">
            <a:extLst>
              <a:ext uri="{FF2B5EF4-FFF2-40B4-BE49-F238E27FC236}">
                <a16:creationId xmlns:a16="http://schemas.microsoft.com/office/drawing/2014/main" id="{C9346736-60A3-B5F0-93BC-C2A26D0172AC}"/>
              </a:ext>
            </a:extLst>
          </p:cNvPr>
          <p:cNvSpPr>
            <a:spLocks noGrp="1"/>
          </p:cNvSpPr>
          <p:nvPr>
            <p:ph type="sldNum" sz="quarter" idx="12"/>
          </p:nvPr>
        </p:nvSpPr>
        <p:spPr/>
        <p:txBody>
          <a:bodyPr/>
          <a:lstStyle/>
          <a:p>
            <a:fld id="{294A09A9-5501-47C1-A89A-A340965A2BE2}" type="slidenum">
              <a:rPr lang="en-US" smtClean="0"/>
              <a:pPr/>
              <a:t>14</a:t>
            </a:fld>
            <a:endParaRPr lang="en-US" dirty="0"/>
          </a:p>
        </p:txBody>
      </p:sp>
      <p:pic>
        <p:nvPicPr>
          <p:cNvPr id="5" name="Picture 4" descr="A black and white logo&#10;&#10;AI-generated content may be incorrect.">
            <a:extLst>
              <a:ext uri="{FF2B5EF4-FFF2-40B4-BE49-F238E27FC236}">
                <a16:creationId xmlns:a16="http://schemas.microsoft.com/office/drawing/2014/main" id="{00C97011-6BB9-5784-7F27-05544A0EFFD1}"/>
              </a:ext>
            </a:extLst>
          </p:cNvPr>
          <p:cNvPicPr>
            <a:picLocks noChangeAspect="1"/>
          </p:cNvPicPr>
          <p:nvPr/>
        </p:nvPicPr>
        <p:blipFill>
          <a:blip r:embed="rId3"/>
          <a:stretch>
            <a:fillRect/>
          </a:stretch>
        </p:blipFill>
        <p:spPr>
          <a:xfrm>
            <a:off x="11093669" y="0"/>
            <a:ext cx="1098331" cy="10983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147B3BEC-E3A9-E7E9-E9E7-8AA4D83B2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2431E-4B19-04D5-A1EC-A3BAAC4B4470}"/>
              </a:ext>
            </a:extLst>
          </p:cNvPr>
          <p:cNvSpPr>
            <a:spLocks noGrp="1"/>
          </p:cNvSpPr>
          <p:nvPr>
            <p:ph type="title"/>
          </p:nvPr>
        </p:nvSpPr>
        <p:spPr>
          <a:xfrm>
            <a:off x="1148772" y="786229"/>
            <a:ext cx="10494062" cy="1270535"/>
          </a:xfrm>
        </p:spPr>
        <p:txBody>
          <a:bodyPr vert="horz" lIns="91440" tIns="45720" rIns="91440" bIns="45720" rtlCol="0" anchor="b">
            <a:normAutofit/>
          </a:bodyPr>
          <a:lstStyle/>
          <a:p>
            <a:r>
              <a:rPr lang="en-US" sz="4000">
                <a:latin typeface="Segoe UI" panose="020B0502040204020203" pitchFamily="34" charset="0"/>
                <a:cs typeface="Segoe UI" panose="020B0502040204020203" pitchFamily="34" charset="0"/>
              </a:rPr>
              <a:t>Influencer Airdrop Reward Unlocking</a:t>
            </a:r>
            <a:endParaRPr lang="en-US" sz="400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59B48866-2F5B-C51B-C614-41C6FB04054B}"/>
              </a:ext>
            </a:extLst>
          </p:cNvPr>
          <p:cNvSpPr>
            <a:spLocks noGrp="1"/>
          </p:cNvSpPr>
          <p:nvPr>
            <p:ph type="sldNum" sz="quarter" idx="12"/>
          </p:nvPr>
        </p:nvSpPr>
        <p:spPr>
          <a:xfrm>
            <a:off x="10517010" y="5889208"/>
            <a:ext cx="753545" cy="365125"/>
          </a:xfrm>
        </p:spPr>
        <p:txBody>
          <a:bodyPr vert="horz" lIns="91440" tIns="45720" rIns="91440" bIns="45720" rtlCol="0" anchor="ctr">
            <a:normAutofit/>
          </a:bodyPr>
          <a:lstStyle/>
          <a:p>
            <a:pPr defTabSz="914400">
              <a:spcAft>
                <a:spcPts val="600"/>
              </a:spcAft>
            </a:pPr>
            <a:fld id="{294A09A9-5501-47C1-A89A-A340965A2BE2}" type="slidenum">
              <a:rPr lang="en-US" smtClean="0"/>
              <a:pPr defTabSz="914400">
                <a:spcAft>
                  <a:spcPts val="600"/>
                </a:spcAft>
              </a:pPr>
              <a:t>15</a:t>
            </a:fld>
            <a:endParaRPr lang="en-US" dirty="0"/>
          </a:p>
        </p:txBody>
      </p:sp>
      <p:pic>
        <p:nvPicPr>
          <p:cNvPr id="5" name="Picture 4" descr="A black and white logo&#10;&#10;AI-generated content may be incorrect.">
            <a:extLst>
              <a:ext uri="{FF2B5EF4-FFF2-40B4-BE49-F238E27FC236}">
                <a16:creationId xmlns:a16="http://schemas.microsoft.com/office/drawing/2014/main" id="{385E5CCE-5A53-55DD-9B90-380F81A9DD21}"/>
              </a:ext>
            </a:extLst>
          </p:cNvPr>
          <p:cNvPicPr>
            <a:picLocks noChangeAspect="1"/>
          </p:cNvPicPr>
          <p:nvPr/>
        </p:nvPicPr>
        <p:blipFill>
          <a:blip r:embed="rId3"/>
          <a:stretch>
            <a:fillRect/>
          </a:stretch>
        </p:blipFill>
        <p:spPr>
          <a:xfrm>
            <a:off x="11093669" y="0"/>
            <a:ext cx="1098331" cy="1098331"/>
          </a:xfrm>
          <a:prstGeom prst="rect">
            <a:avLst/>
          </a:prstGeom>
        </p:spPr>
      </p:pic>
      <p:graphicFrame>
        <p:nvGraphicFramePr>
          <p:cNvPr id="6" name="Table 5">
            <a:extLst>
              <a:ext uri="{FF2B5EF4-FFF2-40B4-BE49-F238E27FC236}">
                <a16:creationId xmlns:a16="http://schemas.microsoft.com/office/drawing/2014/main" id="{DAE5C89F-1467-7375-B285-F71FAFC7033E}"/>
              </a:ext>
            </a:extLst>
          </p:cNvPr>
          <p:cNvGraphicFramePr>
            <a:graphicFrameLocks noGrp="1"/>
          </p:cNvGraphicFramePr>
          <p:nvPr>
            <p:extLst>
              <p:ext uri="{D42A27DB-BD31-4B8C-83A1-F6EECF244321}">
                <p14:modId xmlns:p14="http://schemas.microsoft.com/office/powerpoint/2010/main" val="2124446291"/>
              </p:ext>
            </p:extLst>
          </p:nvPr>
        </p:nvGraphicFramePr>
        <p:xfrm>
          <a:off x="1408387" y="2184538"/>
          <a:ext cx="9375227" cy="2935686"/>
        </p:xfrm>
        <a:graphic>
          <a:graphicData uri="http://schemas.openxmlformats.org/drawingml/2006/table">
            <a:tbl>
              <a:tblPr firstRow="1" bandRow="1">
                <a:noFill/>
              </a:tblPr>
              <a:tblGrid>
                <a:gridCol w="466539">
                  <a:extLst>
                    <a:ext uri="{9D8B030D-6E8A-4147-A177-3AD203B41FA5}">
                      <a16:colId xmlns:a16="http://schemas.microsoft.com/office/drawing/2014/main" val="2468741880"/>
                    </a:ext>
                  </a:extLst>
                </a:gridCol>
                <a:gridCol w="3399076">
                  <a:extLst>
                    <a:ext uri="{9D8B030D-6E8A-4147-A177-3AD203B41FA5}">
                      <a16:colId xmlns:a16="http://schemas.microsoft.com/office/drawing/2014/main" val="3879948597"/>
                    </a:ext>
                  </a:extLst>
                </a:gridCol>
                <a:gridCol w="5509612">
                  <a:extLst>
                    <a:ext uri="{9D8B030D-6E8A-4147-A177-3AD203B41FA5}">
                      <a16:colId xmlns:a16="http://schemas.microsoft.com/office/drawing/2014/main" val="1434573705"/>
                    </a:ext>
                  </a:extLst>
                </a:gridCol>
              </a:tblGrid>
              <a:tr h="292197">
                <a:tc>
                  <a:txBody>
                    <a:bodyPr/>
                    <a:lstStyle/>
                    <a:p>
                      <a:pPr algn="ctr"/>
                      <a:r>
                        <a:rPr lang="en-US" sz="1800" b="0" cap="none" spc="60">
                          <a:solidFill>
                            <a:schemeClr val="bg1"/>
                          </a:solidFill>
                        </a:rPr>
                        <a:t>#</a:t>
                      </a:r>
                      <a:endParaRPr lang="en-US" sz="1800" b="0" cap="none" spc="60" dirty="0">
                        <a:solidFill>
                          <a:schemeClr val="bg1"/>
                        </a:solidFill>
                      </a:endParaRPr>
                    </a:p>
                  </a:txBody>
                  <a:tcPr marL="42725" marR="42725" marT="66598" marB="21363"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US" sz="1800" b="0" cap="none" spc="60">
                          <a:solidFill>
                            <a:schemeClr val="bg1"/>
                          </a:solidFill>
                        </a:rPr>
                        <a:t>Criterion</a:t>
                      </a:r>
                      <a:endParaRPr lang="en-US" sz="1800" b="0" cap="none" spc="60" dirty="0">
                        <a:solidFill>
                          <a:schemeClr val="bg1"/>
                        </a:solidFill>
                      </a:endParaRPr>
                    </a:p>
                  </a:txBody>
                  <a:tcPr marL="42725" marR="42725" marT="66598" marB="21363"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US" sz="1800" b="0" cap="none" spc="60">
                          <a:solidFill>
                            <a:schemeClr val="bg1"/>
                          </a:solidFill>
                        </a:rPr>
                        <a:t>Logic</a:t>
                      </a:r>
                      <a:endParaRPr lang="en-US" sz="1800" b="0" cap="none" spc="60" dirty="0">
                        <a:solidFill>
                          <a:schemeClr val="bg1"/>
                        </a:solidFill>
                      </a:endParaRPr>
                    </a:p>
                  </a:txBody>
                  <a:tcPr marL="42725" marR="42725" marT="66598" marB="21363"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077665943"/>
                  </a:ext>
                </a:extLst>
              </a:tr>
              <a:tr h="425394">
                <a:tc>
                  <a:txBody>
                    <a:bodyPr/>
                    <a:lstStyle/>
                    <a:p>
                      <a:pPr algn="ctr"/>
                      <a:r>
                        <a:rPr lang="en-US" sz="1400" b="1" cap="none" spc="0">
                          <a:solidFill>
                            <a:schemeClr val="tx1"/>
                          </a:solidFill>
                          <a:latin typeface="Segoe UI" panose="020B0502040204020203" pitchFamily="34" charset="0"/>
                          <a:cs typeface="Segoe UI" panose="020B0502040204020203" pitchFamily="34" charset="0"/>
                        </a:rPr>
                        <a:t>1*</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38100" cmpd="sng">
                      <a:noFill/>
                    </a:lnT>
                    <a:lnB w="12700" cap="flat" cmpd="sng" algn="ctr">
                      <a:noFill/>
                      <a:prstDash val="solid"/>
                    </a:lnB>
                    <a:noFill/>
                  </a:tcPr>
                </a:tc>
                <a:tc>
                  <a:txBody>
                    <a:bodyPr/>
                    <a:lstStyle/>
                    <a:p>
                      <a:r>
                        <a:rPr lang="en-US" sz="1400" b="1" cap="none" spc="0">
                          <a:solidFill>
                            <a:schemeClr val="tx1"/>
                          </a:solidFill>
                          <a:latin typeface="Segoe UI" panose="020B0502040204020203" pitchFamily="34" charset="0"/>
                          <a:cs typeface="Segoe UI" panose="020B0502040204020203" pitchFamily="34" charset="0"/>
                        </a:rPr>
                        <a:t>Verification (e.g., via CamuVerify / DID)</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38100" cmpd="sng">
                      <a:noFill/>
                    </a:lnT>
                    <a:lnB w="12700" cap="flat" cmpd="sng" algn="ctr">
                      <a:noFill/>
                      <a:prstDash val="solid"/>
                    </a:lnB>
                    <a:noFill/>
                  </a:tcPr>
                </a:tc>
                <a:tc>
                  <a:txBody>
                    <a:bodyPr/>
                    <a:lstStyle/>
                    <a:p>
                      <a:r>
                        <a:rPr lang="en-US" sz="1400" cap="none" spc="0">
                          <a:solidFill>
                            <a:schemeClr val="tx1"/>
                          </a:solidFill>
                          <a:latin typeface="Segoe UI" panose="020B0502040204020203" pitchFamily="34" charset="0"/>
                          <a:cs typeface="Segoe UI" panose="020B0502040204020203" pitchFamily="34" charset="0"/>
                        </a:rPr>
                        <a:t>Establishes authenticity and protects the ecosystem from bots, sybil attacks, and abuse.</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474340398"/>
                  </a:ext>
                </a:extLst>
              </a:tr>
              <a:tr h="425394">
                <a:tc>
                  <a:txBody>
                    <a:bodyPr/>
                    <a:lstStyle/>
                    <a:p>
                      <a:pPr algn="ctr"/>
                      <a:r>
                        <a:rPr lang="en-US" sz="1400" b="1" cap="none" spc="0">
                          <a:solidFill>
                            <a:schemeClr val="tx1"/>
                          </a:solidFill>
                          <a:latin typeface="Segoe UI" panose="020B0502040204020203" pitchFamily="34" charset="0"/>
                          <a:cs typeface="Segoe UI" panose="020B0502040204020203" pitchFamily="34" charset="0"/>
                        </a:rPr>
                        <a:t>2</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400" b="1" cap="none" spc="0">
                          <a:solidFill>
                            <a:schemeClr val="tx1"/>
                          </a:solidFill>
                          <a:latin typeface="Segoe UI" panose="020B0502040204020203" pitchFamily="34" charset="0"/>
                          <a:cs typeface="Segoe UI" panose="020B0502040204020203" pitchFamily="34" charset="0"/>
                        </a:rPr>
                        <a:t>Posting content/NFT</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latin typeface="Segoe UI" panose="020B0502040204020203" pitchFamily="34" charset="0"/>
                          <a:cs typeface="Segoe UI" panose="020B0502040204020203" pitchFamily="34" charset="0"/>
                        </a:rPr>
                        <a:t>Shows creator intent and contribution to the platform — minimal friction, but real commitment.</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02119582"/>
                  </a:ext>
                </a:extLst>
              </a:tr>
              <a:tr h="425394">
                <a:tc>
                  <a:txBody>
                    <a:bodyPr/>
                    <a:lstStyle/>
                    <a:p>
                      <a:pPr algn="ctr"/>
                      <a:r>
                        <a:rPr lang="en-US" sz="1400" b="1" cap="none" spc="0">
                          <a:solidFill>
                            <a:schemeClr val="tx1"/>
                          </a:solidFill>
                          <a:latin typeface="Segoe UI" panose="020B0502040204020203" pitchFamily="34" charset="0"/>
                          <a:cs typeface="Segoe UI" panose="020B0502040204020203" pitchFamily="34" charset="0"/>
                        </a:rPr>
                        <a:t>3</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US" sz="1400" b="1" cap="none" spc="0">
                          <a:solidFill>
                            <a:schemeClr val="tx1"/>
                          </a:solidFill>
                          <a:latin typeface="Segoe UI" panose="020B0502040204020203" pitchFamily="34" charset="0"/>
                          <a:cs typeface="Segoe UI" panose="020B0502040204020203" pitchFamily="34" charset="0"/>
                        </a:rPr>
                        <a:t>First CTDSG Token Issuance</a:t>
                      </a:r>
                      <a:endParaRPr lang="en-US" sz="1400" cap="none" spc="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US" sz="1400" cap="none" spc="0">
                          <a:solidFill>
                            <a:schemeClr val="tx1"/>
                          </a:solidFill>
                          <a:latin typeface="Segoe UI" panose="020B0502040204020203" pitchFamily="34" charset="0"/>
                          <a:cs typeface="Segoe UI" panose="020B0502040204020203" pitchFamily="34" charset="0"/>
                        </a:rPr>
                        <a:t>Incentivizes creators to initiate decentralized subscriber models, which is core to Camuverse.</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1174189"/>
                  </a:ext>
                </a:extLst>
              </a:tr>
              <a:tr h="425394">
                <a:tc>
                  <a:txBody>
                    <a:bodyPr/>
                    <a:lstStyle/>
                    <a:p>
                      <a:pPr algn="ctr"/>
                      <a:r>
                        <a:rPr lang="en-US" sz="1400" b="1" cap="none" spc="0">
                          <a:solidFill>
                            <a:schemeClr val="tx1"/>
                          </a:solidFill>
                          <a:latin typeface="Segoe UI" panose="020B0502040204020203" pitchFamily="34" charset="0"/>
                          <a:cs typeface="Segoe UI" panose="020B0502040204020203" pitchFamily="34" charset="0"/>
                        </a:rPr>
                        <a:t>4</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400" b="1" cap="none" spc="0">
                          <a:solidFill>
                            <a:schemeClr val="tx1"/>
                          </a:solidFill>
                          <a:latin typeface="Segoe UI" panose="020B0502040204020203" pitchFamily="34" charset="0"/>
                          <a:cs typeface="Segoe UI" panose="020B0502040204020203" pitchFamily="34" charset="0"/>
                        </a:rPr>
                        <a:t>Five CTDSG Tokens issued to unique wallets</a:t>
                      </a:r>
                      <a:endParaRPr lang="en-US" sz="1400" cap="none" spc="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latin typeface="Segoe UI" panose="020B0502040204020203" pitchFamily="34" charset="0"/>
                          <a:cs typeface="Segoe UI" panose="020B0502040204020203" pitchFamily="34" charset="0"/>
                        </a:rPr>
                        <a:t>Ensures traction: creator tokens are not just created but actually adopted. Prevents gaming with alt wallets.</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5560416"/>
                  </a:ext>
                </a:extLst>
              </a:tr>
              <a:tr h="425394">
                <a:tc>
                  <a:txBody>
                    <a:bodyPr/>
                    <a:lstStyle/>
                    <a:p>
                      <a:pPr algn="ctr"/>
                      <a:r>
                        <a:rPr lang="en-US" sz="1400" b="1" cap="none" spc="0">
                          <a:solidFill>
                            <a:schemeClr val="tx1"/>
                          </a:solidFill>
                          <a:latin typeface="Segoe UI" panose="020B0502040204020203" pitchFamily="34" charset="0"/>
                          <a:cs typeface="Segoe UI" panose="020B0502040204020203" pitchFamily="34" charset="0"/>
                        </a:rPr>
                        <a:t>5</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b="1" cap="none" spc="0">
                          <a:solidFill>
                            <a:schemeClr val="tx1"/>
                          </a:solidFill>
                          <a:latin typeface="Segoe UI" panose="020B0502040204020203" pitchFamily="34" charset="0"/>
                          <a:cs typeface="Segoe UI" panose="020B0502040204020203" pitchFamily="34" charset="0"/>
                        </a:rPr>
                        <a:t>Voting on a proposal</a:t>
                      </a:r>
                      <a:endParaRPr lang="en-US" sz="1400" cap="none" spc="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latin typeface="Segoe UI" panose="020B0502040204020203" pitchFamily="34" charset="0"/>
                          <a:cs typeface="Segoe UI" panose="020B0502040204020203" pitchFamily="34" charset="0"/>
                        </a:rPr>
                        <a:t>Ensures DAO participation and aligns reward unlocking with governance engagement.</a:t>
                      </a:r>
                      <a:endParaRPr lang="en-US" sz="1400" cap="none" spc="0" dirty="0">
                        <a:solidFill>
                          <a:schemeClr val="tx1"/>
                        </a:solidFill>
                        <a:latin typeface="Segoe UI" panose="020B0502040204020203" pitchFamily="34" charset="0"/>
                        <a:cs typeface="Segoe UI" panose="020B0502040204020203" pitchFamily="34" charset="0"/>
                      </a:endParaRPr>
                    </a:p>
                  </a:txBody>
                  <a:tcPr marL="42725" marR="42725" marT="66598" marB="2136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72637173"/>
                  </a:ext>
                </a:extLst>
              </a:tr>
            </a:tbl>
          </a:graphicData>
        </a:graphic>
      </p:graphicFrame>
      <p:sp>
        <p:nvSpPr>
          <p:cNvPr id="7" name="TextBox 6">
            <a:extLst>
              <a:ext uri="{FF2B5EF4-FFF2-40B4-BE49-F238E27FC236}">
                <a16:creationId xmlns:a16="http://schemas.microsoft.com/office/drawing/2014/main" id="{8B1A8B9C-0862-8EEA-91DA-BC590A31AE32}"/>
              </a:ext>
            </a:extLst>
          </p:cNvPr>
          <p:cNvSpPr txBox="1"/>
          <p:nvPr/>
        </p:nvSpPr>
        <p:spPr>
          <a:xfrm>
            <a:off x="1471448" y="5425440"/>
            <a:ext cx="9249103" cy="646331"/>
          </a:xfrm>
          <a:prstGeom prst="rect">
            <a:avLst/>
          </a:prstGeom>
          <a:noFill/>
        </p:spPr>
        <p:txBody>
          <a:bodyPr wrap="square" rtlCol="0">
            <a:spAutoFit/>
          </a:bodyPr>
          <a:lstStyle/>
          <a:p>
            <a:pPr marL="168275" indent="-168275"/>
            <a:r>
              <a:rPr lang="en-US">
                <a:latin typeface="Segoe UI Semibold" panose="020B0702040204020203" pitchFamily="34" charset="0"/>
                <a:cs typeface="Segoe UI Semibold" panose="020B0702040204020203" pitchFamily="34" charset="0"/>
              </a:rPr>
              <a:t>* Free Verification via Partial Early Unlock for Registration: Influencers use a portion of locked airdropped tokens to pay for CamuVerify verification.</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217286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A1F37403-DD6C-4F73-71EB-56D262A9A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EB1B6-4FFD-6D7F-EB76-DBB8F7115685}"/>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Creator Subscription Token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Pricing &amp; Minting</a:t>
            </a:r>
          </a:p>
        </p:txBody>
      </p:sp>
      <p:sp>
        <p:nvSpPr>
          <p:cNvPr id="15" name="Rectangle 14">
            <a:extLst>
              <a:ext uri="{FF2B5EF4-FFF2-40B4-BE49-F238E27FC236}">
                <a16:creationId xmlns:a16="http://schemas.microsoft.com/office/drawing/2014/main" id="{D9985291-2125-434D-B42A-7D09C40A5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23E3BCC-E0B9-8536-B2D7-27D654667272}"/>
              </a:ext>
            </a:extLst>
          </p:cNvPr>
          <p:cNvSpPr>
            <a:spLocks noGrp="1"/>
          </p:cNvSpPr>
          <p:nvPr>
            <p:ph type="sldNum" sz="quarter" idx="12"/>
          </p:nvPr>
        </p:nvSpPr>
        <p:spPr>
          <a:xfrm>
            <a:off x="10514011" y="5883275"/>
            <a:ext cx="753545" cy="365125"/>
          </a:xfrm>
        </p:spPr>
        <p:txBody>
          <a:bodyPr vert="horz" lIns="91440" tIns="45720" rIns="91440" bIns="45720" rtlCol="0">
            <a:normAutofit/>
          </a:bodyPr>
          <a:lstStyle/>
          <a:p>
            <a:pPr defTabSz="914400">
              <a:spcAft>
                <a:spcPts val="600"/>
              </a:spcAft>
            </a:pPr>
            <a:fld id="{294A09A9-5501-47C1-A89A-A340965A2BE2}" type="slidenum">
              <a:rPr lang="en-US" smtClean="0"/>
              <a:pPr defTabSz="914400">
                <a:spcAft>
                  <a:spcPts val="600"/>
                </a:spcAft>
              </a:pPr>
              <a:t>16</a:t>
            </a:fld>
            <a:endParaRPr lang="en-US"/>
          </a:p>
        </p:txBody>
      </p:sp>
      <p:pic>
        <p:nvPicPr>
          <p:cNvPr id="5" name="Picture 4" descr="A black and white logo&#10;&#10;AI-generated content may be incorrect.">
            <a:extLst>
              <a:ext uri="{FF2B5EF4-FFF2-40B4-BE49-F238E27FC236}">
                <a16:creationId xmlns:a16="http://schemas.microsoft.com/office/drawing/2014/main" id="{0FBF8952-B8EA-6800-6571-82DD283779DB}"/>
              </a:ext>
            </a:extLst>
          </p:cNvPr>
          <p:cNvPicPr>
            <a:picLocks noChangeAspect="1"/>
          </p:cNvPicPr>
          <p:nvPr/>
        </p:nvPicPr>
        <p:blipFill>
          <a:blip r:embed="rId3"/>
          <a:stretch>
            <a:fillRect/>
          </a:stretch>
        </p:blipFill>
        <p:spPr>
          <a:xfrm>
            <a:off x="11093669" y="0"/>
            <a:ext cx="1098331" cy="1098331"/>
          </a:xfrm>
          <a:prstGeom prst="rect">
            <a:avLst/>
          </a:prstGeom>
        </p:spPr>
      </p:pic>
      <p:graphicFrame>
        <p:nvGraphicFramePr>
          <p:cNvPr id="13" name="Content Placeholder 8">
            <a:extLst>
              <a:ext uri="{FF2B5EF4-FFF2-40B4-BE49-F238E27FC236}">
                <a16:creationId xmlns:a16="http://schemas.microsoft.com/office/drawing/2014/main" id="{0096C8D4-04FF-F76A-D7FE-547D68BA6944}"/>
              </a:ext>
            </a:extLst>
          </p:cNvPr>
          <p:cNvGraphicFramePr>
            <a:graphicFrameLocks noGrp="1"/>
          </p:cNvGraphicFramePr>
          <p:nvPr>
            <p:ph idx="1"/>
            <p:extLst>
              <p:ext uri="{D42A27DB-BD31-4B8C-83A1-F6EECF244321}">
                <p14:modId xmlns:p14="http://schemas.microsoft.com/office/powerpoint/2010/main" val="2917631887"/>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4360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848AB4DA-1D87-6868-57FB-BC0CA4E9C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FF33F-828F-8625-1619-38D3A3C588C6}"/>
              </a:ext>
            </a:extLst>
          </p:cNvPr>
          <p:cNvSpPr>
            <a:spLocks noGrp="1"/>
          </p:cNvSpPr>
          <p:nvPr>
            <p:ph type="title"/>
          </p:nvPr>
        </p:nvSpPr>
        <p:spPr>
          <a:xfrm>
            <a:off x="752475" y="609600"/>
            <a:ext cx="3643150" cy="5603310"/>
          </a:xfrm>
        </p:spPr>
        <p:txBody>
          <a:bodyPr vert="horz" lIns="91440" tIns="45720" rIns="91440" bIns="45720" rtlCol="0" anchor="ctr">
            <a:normAutofit/>
          </a:bodyPr>
          <a:lstStyle/>
          <a:p>
            <a:r>
              <a:rPr lang="en-US" dirty="0">
                <a:latin typeface="Segoe UI" panose="020B0502040204020203" pitchFamily="34" charset="0"/>
                <a:cs typeface="Segoe UI" panose="020B0502040204020203" pitchFamily="34" charset="0"/>
              </a:rPr>
              <a:t>Proposal: CTDSG-Gated Live Streaming Dapp</a:t>
            </a:r>
          </a:p>
        </p:txBody>
      </p:sp>
      <p:sp>
        <p:nvSpPr>
          <p:cNvPr id="4" name="Slide Number Placeholder 3">
            <a:extLst>
              <a:ext uri="{FF2B5EF4-FFF2-40B4-BE49-F238E27FC236}">
                <a16:creationId xmlns:a16="http://schemas.microsoft.com/office/drawing/2014/main" id="{25AB8FCE-1131-3A4B-4180-0C91695B1251}"/>
              </a:ext>
            </a:extLst>
          </p:cNvPr>
          <p:cNvSpPr>
            <a:spLocks noGrp="1"/>
          </p:cNvSpPr>
          <p:nvPr>
            <p:ph type="sldNum" sz="quarter" idx="12"/>
          </p:nvPr>
        </p:nvSpPr>
        <p:spPr>
          <a:xfrm>
            <a:off x="10514011" y="5888945"/>
            <a:ext cx="753545"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17</a:t>
            </a:fld>
            <a:endParaRPr lang="en-US" dirty="0"/>
          </a:p>
        </p:txBody>
      </p:sp>
      <p:sp>
        <p:nvSpPr>
          <p:cNvPr id="3" name="TextBox 2">
            <a:extLst>
              <a:ext uri="{FF2B5EF4-FFF2-40B4-BE49-F238E27FC236}">
                <a16:creationId xmlns:a16="http://schemas.microsoft.com/office/drawing/2014/main" id="{DD0395A8-913D-BF59-80E5-ECC0AC5131F7}"/>
              </a:ext>
            </a:extLst>
          </p:cNvPr>
          <p:cNvSpPr txBox="1"/>
          <p:nvPr/>
        </p:nvSpPr>
        <p:spPr>
          <a:xfrm>
            <a:off x="4976029" y="971549"/>
            <a:ext cx="6291528" cy="4616450"/>
          </a:xfrm>
          <a:prstGeom prst="rect">
            <a:avLst/>
          </a:prstGeom>
        </p:spPr>
        <p:txBody>
          <a:bodyPr vert="horz" lIns="91440" tIns="45720" rIns="91440" bIns="45720" rtlCol="0" anchor="ctr">
            <a:normAutofit/>
          </a:bodyPr>
          <a:lstStyle/>
          <a:p>
            <a:pPr indent="-228600" defTabSz="914400">
              <a:lnSpc>
                <a:spcPct val="110000"/>
              </a:lnSpc>
              <a:buFont typeface="Arial" panose="020B0604020202020204" pitchFamily="34" charset="0"/>
              <a:buChar char="•"/>
            </a:pPr>
            <a:endPar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endParaRPr>
          </a:p>
        </p:txBody>
      </p:sp>
      <p:pic>
        <p:nvPicPr>
          <p:cNvPr id="5" name="Picture 4" descr="A black and white logo&#10;&#10;AI-generated content may be incorrect.">
            <a:extLst>
              <a:ext uri="{FF2B5EF4-FFF2-40B4-BE49-F238E27FC236}">
                <a16:creationId xmlns:a16="http://schemas.microsoft.com/office/drawing/2014/main" id="{4341E2A4-41F4-9C1D-4EFD-F40AEA36C5F2}"/>
              </a:ext>
            </a:extLst>
          </p:cNvPr>
          <p:cNvPicPr>
            <a:picLocks noChangeAspect="1"/>
          </p:cNvPicPr>
          <p:nvPr/>
        </p:nvPicPr>
        <p:blipFill>
          <a:blip r:embed="rId3"/>
          <a:stretch>
            <a:fillRect/>
          </a:stretch>
        </p:blipFill>
        <p:spPr>
          <a:xfrm>
            <a:off x="11093669" y="0"/>
            <a:ext cx="1098331" cy="1098331"/>
          </a:xfrm>
          <a:prstGeom prst="rect">
            <a:avLst/>
          </a:prstGeom>
        </p:spPr>
      </p:pic>
      <p:graphicFrame>
        <p:nvGraphicFramePr>
          <p:cNvPr id="12" name="TextBox 6">
            <a:extLst>
              <a:ext uri="{FF2B5EF4-FFF2-40B4-BE49-F238E27FC236}">
                <a16:creationId xmlns:a16="http://schemas.microsoft.com/office/drawing/2014/main" id="{AFE8B747-6143-8CCF-7780-E5CCD7EEEAE8}"/>
              </a:ext>
            </a:extLst>
          </p:cNvPr>
          <p:cNvGraphicFramePr/>
          <p:nvPr>
            <p:extLst>
              <p:ext uri="{D42A27DB-BD31-4B8C-83A1-F6EECF244321}">
                <p14:modId xmlns:p14="http://schemas.microsoft.com/office/powerpoint/2010/main" val="2544416745"/>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68154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B17C0880-9A5D-C6A3-58B8-97037E1E9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3460F-059E-BADC-455B-5EE5766869A1}"/>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dirty="0">
                <a:latin typeface="Segoe UI" panose="020B0502040204020203" pitchFamily="34" charset="0"/>
                <a:cs typeface="Segoe UI" panose="020B0502040204020203" pitchFamily="34" charset="0"/>
              </a:rPr>
              <a:t>Proposal: </a:t>
            </a:r>
            <a:r>
              <a:rPr lang="en-US" dirty="0" err="1">
                <a:latin typeface="Segoe UI" panose="020B0502040204020203" pitchFamily="34" charset="0"/>
                <a:cs typeface="Segoe UI" panose="020B0502040204020203" pitchFamily="34" charset="0"/>
              </a:rPr>
              <a:t>Camuverse</a:t>
            </a:r>
            <a:r>
              <a:rPr lang="en-US" dirty="0">
                <a:latin typeface="Segoe UI" panose="020B0502040204020203" pitchFamily="34" charset="0"/>
                <a:cs typeface="Segoe UI" panose="020B0502040204020203" pitchFamily="34" charset="0"/>
              </a:rPr>
              <a:t> Microservices Roadmap</a:t>
            </a:r>
          </a:p>
        </p:txBody>
      </p:sp>
      <p:sp>
        <p:nvSpPr>
          <p:cNvPr id="4" name="Slide Number Placeholder 3">
            <a:extLst>
              <a:ext uri="{FF2B5EF4-FFF2-40B4-BE49-F238E27FC236}">
                <a16:creationId xmlns:a16="http://schemas.microsoft.com/office/drawing/2014/main" id="{3821095F-26F0-0889-C4C7-75D9E5E96EA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18</a:t>
            </a:fld>
            <a:endParaRPr lang="en-US"/>
          </a:p>
        </p:txBody>
      </p:sp>
      <p:sp>
        <p:nvSpPr>
          <p:cNvPr id="3" name="TextBox 2">
            <a:extLst>
              <a:ext uri="{FF2B5EF4-FFF2-40B4-BE49-F238E27FC236}">
                <a16:creationId xmlns:a16="http://schemas.microsoft.com/office/drawing/2014/main" id="{02235D41-FD7E-4AAB-1095-D16DEF7AB166}"/>
              </a:ext>
            </a:extLst>
          </p:cNvPr>
          <p:cNvSpPr txBox="1"/>
          <p:nvPr/>
        </p:nvSpPr>
        <p:spPr>
          <a:xfrm>
            <a:off x="4976029" y="971549"/>
            <a:ext cx="6291528" cy="4616450"/>
          </a:xfrm>
          <a:prstGeom prst="rect">
            <a:avLst/>
          </a:prstGeom>
        </p:spPr>
        <p:txBody>
          <a:bodyPr vert="horz" lIns="91440" tIns="45720" rIns="91440" bIns="45720" rtlCol="0" anchor="ctr">
            <a:normAutofit/>
          </a:bodyPr>
          <a:lstStyle/>
          <a:p>
            <a:pPr indent="-228600" defTabSz="914400">
              <a:lnSpc>
                <a:spcPct val="110000"/>
              </a:lnSpc>
              <a:buFont typeface="Arial" panose="020B0604020202020204" pitchFamily="34" charset="0"/>
              <a:buChar char="•"/>
            </a:pPr>
            <a:endParaRPr lang="en-US" dirty="0">
              <a:effectLst>
                <a:outerShdw blurRad="50800" dist="38100" dir="2700000" algn="tl" rotWithShape="0">
                  <a:srgbClr val="000000">
                    <a:alpha val="48000"/>
                  </a:srgbClr>
                </a:outerShdw>
              </a:effectLst>
              <a:latin typeface="Segoe UI Semibold" panose="020B0702040204020203" pitchFamily="34" charset="0"/>
              <a:cs typeface="Segoe UI Semibold" panose="020B0702040204020203" pitchFamily="34" charset="0"/>
            </a:endParaRPr>
          </a:p>
        </p:txBody>
      </p:sp>
      <p:pic>
        <p:nvPicPr>
          <p:cNvPr id="5" name="Picture 4" descr="A black and white logo&#10;&#10;AI-generated content may be incorrect.">
            <a:extLst>
              <a:ext uri="{FF2B5EF4-FFF2-40B4-BE49-F238E27FC236}">
                <a16:creationId xmlns:a16="http://schemas.microsoft.com/office/drawing/2014/main" id="{1529211D-9D0E-AB07-7387-910103293AD1}"/>
              </a:ext>
            </a:extLst>
          </p:cNvPr>
          <p:cNvPicPr>
            <a:picLocks noChangeAspect="1"/>
          </p:cNvPicPr>
          <p:nvPr/>
        </p:nvPicPr>
        <p:blipFill>
          <a:blip r:embed="rId3"/>
          <a:stretch>
            <a:fillRect/>
          </a:stretch>
        </p:blipFill>
        <p:spPr>
          <a:xfrm>
            <a:off x="11093669" y="0"/>
            <a:ext cx="1098331" cy="1098331"/>
          </a:xfrm>
          <a:prstGeom prst="rect">
            <a:avLst/>
          </a:prstGeom>
        </p:spPr>
      </p:pic>
      <p:graphicFrame>
        <p:nvGraphicFramePr>
          <p:cNvPr id="12" name="TextBox 6">
            <a:extLst>
              <a:ext uri="{FF2B5EF4-FFF2-40B4-BE49-F238E27FC236}">
                <a16:creationId xmlns:a16="http://schemas.microsoft.com/office/drawing/2014/main" id="{6FE1BAF4-99D0-BA61-FF83-7E070FEE0259}"/>
              </a:ext>
            </a:extLst>
          </p:cNvPr>
          <p:cNvGraphicFramePr/>
          <p:nvPr>
            <p:extLst>
              <p:ext uri="{D42A27DB-BD31-4B8C-83A1-F6EECF244321}">
                <p14:modId xmlns:p14="http://schemas.microsoft.com/office/powerpoint/2010/main" val="1140654911"/>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2505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normAutofit/>
          </a:bodyPr>
          <a:lstStyle/>
          <a:p>
            <a:r>
              <a:rPr dirty="0">
                <a:latin typeface="Segoe UI" panose="020B0502040204020203" pitchFamily="34" charset="0"/>
                <a:cs typeface="Segoe UI" panose="020B0502040204020203" pitchFamily="34" charset="0"/>
              </a:rPr>
              <a:t>Empowering Creators Through Decentralized Monetization</a:t>
            </a:r>
          </a:p>
        </p:txBody>
      </p:sp>
      <p:graphicFrame>
        <p:nvGraphicFramePr>
          <p:cNvPr id="23" name="Content Placeholder 2">
            <a:extLst>
              <a:ext uri="{FF2B5EF4-FFF2-40B4-BE49-F238E27FC236}">
                <a16:creationId xmlns:a16="http://schemas.microsoft.com/office/drawing/2014/main" id="{BC621A89-C3E3-4876-EC3D-D869F543D56B}"/>
              </a:ext>
            </a:extLst>
          </p:cNvPr>
          <p:cNvGraphicFramePr>
            <a:graphicFrameLocks noGrp="1"/>
          </p:cNvGraphicFramePr>
          <p:nvPr>
            <p:ph idx="1"/>
            <p:extLst>
              <p:ext uri="{D42A27DB-BD31-4B8C-83A1-F6EECF244321}">
                <p14:modId xmlns:p14="http://schemas.microsoft.com/office/powerpoint/2010/main" val="680450500"/>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FEF1531-2A88-D523-F8AB-9280EAD72087}"/>
              </a:ext>
            </a:extLst>
          </p:cNvPr>
          <p:cNvSpPr>
            <a:spLocks noGrp="1"/>
          </p:cNvSpPr>
          <p:nvPr>
            <p:ph type="sldNum" sz="quarter" idx="12"/>
          </p:nvPr>
        </p:nvSpPr>
        <p:spPr/>
        <p:txBody>
          <a:bodyPr/>
          <a:lstStyle/>
          <a:p>
            <a:fld id="{294A09A9-5501-47C1-A89A-A340965A2BE2}" type="slidenum">
              <a:rPr lang="en-US" smtClean="0"/>
              <a:pPr/>
              <a:t>1</a:t>
            </a:fld>
            <a:endParaRPr lang="en-US" dirty="0"/>
          </a:p>
        </p:txBody>
      </p:sp>
      <p:pic>
        <p:nvPicPr>
          <p:cNvPr id="6" name="Picture 5" descr="A logo of a solar system&#10;&#10;AI-generated content may be incorrect.">
            <a:extLst>
              <a:ext uri="{FF2B5EF4-FFF2-40B4-BE49-F238E27FC236}">
                <a16:creationId xmlns:a16="http://schemas.microsoft.com/office/drawing/2014/main" id="{AF34F2A8-5E16-A5F9-3A7F-8FE2F41B2011}"/>
              </a:ext>
            </a:extLst>
          </p:cNvPr>
          <p:cNvPicPr>
            <a:picLocks noChangeAspect="1"/>
          </p:cNvPicPr>
          <p:nvPr/>
        </p:nvPicPr>
        <p:blipFill>
          <a:blip r:embed="rId8"/>
          <a:stretch>
            <a:fillRect/>
          </a:stretch>
        </p:blipFill>
        <p:spPr>
          <a:xfrm>
            <a:off x="11093669" y="0"/>
            <a:ext cx="1098331" cy="1098331"/>
          </a:xfrm>
          <a:prstGeom prst="rect">
            <a:avLst/>
          </a:prstGeom>
        </p:spPr>
      </p:pic>
      <p:pic>
        <p:nvPicPr>
          <p:cNvPr id="7" name="Picture 6" descr="A black and white logo&#10;&#10;AI-generated content may be incorrect.">
            <a:extLst>
              <a:ext uri="{FF2B5EF4-FFF2-40B4-BE49-F238E27FC236}">
                <a16:creationId xmlns:a16="http://schemas.microsoft.com/office/drawing/2014/main" id="{7A309D61-FF8E-D0CF-B153-3CEAA1E1EF04}"/>
              </a:ext>
            </a:extLst>
          </p:cNvPr>
          <p:cNvPicPr>
            <a:picLocks noChangeAspect="1"/>
          </p:cNvPicPr>
          <p:nvPr/>
        </p:nvPicPr>
        <p:blipFill>
          <a:blip r:embed="rId9"/>
          <a:stretch>
            <a:fillRect/>
          </a:stretch>
        </p:blipFill>
        <p:spPr>
          <a:xfrm>
            <a:off x="11093669" y="0"/>
            <a:ext cx="1098331" cy="10983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0777" y="609600"/>
            <a:ext cx="4754022" cy="1326321"/>
          </a:xfrm>
        </p:spPr>
        <p:txBody>
          <a:bodyPr>
            <a:normAutofit/>
          </a:bodyPr>
          <a:lstStyle/>
          <a:p>
            <a:r>
              <a:rPr lang="en-US" sz="2900" dirty="0" err="1">
                <a:latin typeface="Segoe UI"/>
              </a:rPr>
              <a:t>Cammunity</a:t>
            </a:r>
            <a:r>
              <a:rPr lang="en-US" sz="2900" dirty="0">
                <a:latin typeface="Segoe UI"/>
              </a:rPr>
              <a:t> Mission &amp; Camuverse.io Vision</a:t>
            </a:r>
          </a:p>
        </p:txBody>
      </p:sp>
      <p:pic>
        <p:nvPicPr>
          <p:cNvPr id="5" name="Picture 4">
            <a:extLst>
              <a:ext uri="{FF2B5EF4-FFF2-40B4-BE49-F238E27FC236}">
                <a16:creationId xmlns:a16="http://schemas.microsoft.com/office/drawing/2014/main" id="{BAA7C0F8-EF50-3518-A9AA-97F441E3E595}"/>
              </a:ext>
            </a:extLst>
          </p:cNvPr>
          <p:cNvPicPr>
            <a:picLocks noChangeAspect="1"/>
          </p:cNvPicPr>
          <p:nvPr/>
        </p:nvPicPr>
        <p:blipFill>
          <a:blip r:embed="rId3"/>
          <a:srcRect l="5556" r="5556"/>
          <a:stretch/>
        </p:blipFill>
        <p:spPr>
          <a:xfrm>
            <a:off x="0" y="0"/>
            <a:ext cx="6106959" cy="6857999"/>
          </a:xfrm>
          <a:prstGeom prst="rect">
            <a:avLst/>
          </a:prstGeom>
          <a:scene3d>
            <a:camera prst="orthographicFront"/>
            <a:lightRig rig="twoPt" dir="t">
              <a:rot lat="0" lon="0" rev="7200000"/>
            </a:lightRig>
          </a:scene3d>
          <a:sp3d>
            <a:bevelT w="25400" h="19050"/>
          </a:sp3d>
        </p:spPr>
      </p:pic>
      <p:sp>
        <p:nvSpPr>
          <p:cNvPr id="3" name="Content Placeholder 2"/>
          <p:cNvSpPr>
            <a:spLocks noGrp="1"/>
          </p:cNvSpPr>
          <p:nvPr>
            <p:ph idx="1"/>
          </p:nvPr>
        </p:nvSpPr>
        <p:spPr>
          <a:xfrm>
            <a:off x="6513534" y="1822795"/>
            <a:ext cx="4754022" cy="3747688"/>
          </a:xfrm>
        </p:spPr>
        <p:txBody>
          <a:bodyPr>
            <a:normAutofit/>
          </a:bodyPr>
          <a:lstStyle/>
          <a:p>
            <a:pPr marL="0" indent="0">
              <a:lnSpc>
                <a:spcPct val="110000"/>
              </a:lnSpc>
              <a:buNone/>
            </a:pPr>
            <a:r>
              <a:rPr lang="en-US" sz="1700" b="1" dirty="0">
                <a:latin typeface="Segoe UI"/>
              </a:rPr>
              <a:t>To create a decentralized and inclusive ecosystem, the “</a:t>
            </a:r>
            <a:r>
              <a:rPr lang="en-US" sz="1700" b="1" dirty="0" err="1">
                <a:latin typeface="Segoe UI"/>
              </a:rPr>
              <a:t>Camuverse</a:t>
            </a:r>
            <a:r>
              <a:rPr lang="en-US" sz="1700" b="1" dirty="0">
                <a:latin typeface="Segoe UI"/>
              </a:rPr>
              <a:t>,” where creators of all types can monetize their content, engage with their audience, and have a say in the platform’s development through DAO governance.</a:t>
            </a:r>
          </a:p>
          <a:p>
            <a:pPr marL="0" indent="0">
              <a:lnSpc>
                <a:spcPct val="110000"/>
              </a:lnSpc>
              <a:buNone/>
            </a:pPr>
            <a:r>
              <a:rPr lang="en-US" sz="1700" b="1" dirty="0">
                <a:latin typeface="Segoe UI"/>
              </a:rPr>
              <a:t>The </a:t>
            </a:r>
            <a:r>
              <a:rPr lang="en-US" sz="1700" b="1" dirty="0" err="1">
                <a:latin typeface="Segoe UI"/>
              </a:rPr>
              <a:t>camuverse</a:t>
            </a:r>
            <a:r>
              <a:rPr lang="en-US" sz="1700" b="1" dirty="0">
                <a:latin typeface="Segoe UI"/>
              </a:rPr>
              <a:t> introduces a paradigm shift in digital access and monetization, anchored in Creator Token Decentralized Subscriber Gating (CTDSG), where fan relationships, content privacy, and tiered benefits are programmable and owned.</a:t>
            </a:r>
          </a:p>
        </p:txBody>
      </p:sp>
      <p:cxnSp>
        <p:nvCxnSpPr>
          <p:cNvPr id="19" name="Straight Connector 18">
            <a:extLst>
              <a:ext uri="{FF2B5EF4-FFF2-40B4-BE49-F238E27FC236}">
                <a16:creationId xmlns:a16="http://schemas.microsoft.com/office/drawing/2014/main" id="{A7728F15-F31F-44FC-A33E-80EE797DE0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5042"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A22B250-578D-8070-69B3-8FA167D6E0DB}"/>
              </a:ext>
            </a:extLst>
          </p:cNvPr>
          <p:cNvSpPr>
            <a:spLocks noGrp="1"/>
          </p:cNvSpPr>
          <p:nvPr>
            <p:ph type="sldNum" sz="quarter" idx="12"/>
          </p:nvPr>
        </p:nvSpPr>
        <p:spPr>
          <a:xfrm>
            <a:off x="10514011" y="5879697"/>
            <a:ext cx="753545" cy="365125"/>
          </a:xfrm>
        </p:spPr>
        <p:txBody>
          <a:bodyPr>
            <a:normAutofit/>
          </a:bodyPr>
          <a:lstStyle/>
          <a:p>
            <a:pPr>
              <a:spcAft>
                <a:spcPts val="600"/>
              </a:spcAft>
            </a:pPr>
            <a:fld id="{294A09A9-5501-47C1-A89A-A340965A2BE2}" type="slidenum">
              <a:rPr lang="en-US" smtClean="0"/>
              <a:pPr>
                <a:spcAft>
                  <a:spcPts val="600"/>
                </a:spcAft>
              </a:pPr>
              <a:t>2</a:t>
            </a:fld>
            <a:endParaRPr lang="en-US" dirty="0"/>
          </a:p>
        </p:txBody>
      </p:sp>
      <p:pic>
        <p:nvPicPr>
          <p:cNvPr id="7" name="Picture 6" descr="A logo of a solar system&#10;&#10;AI-generated content may be incorrect.">
            <a:extLst>
              <a:ext uri="{FF2B5EF4-FFF2-40B4-BE49-F238E27FC236}">
                <a16:creationId xmlns:a16="http://schemas.microsoft.com/office/drawing/2014/main" id="{E1DD329A-0CF1-5A84-A169-C537E76F43A8}"/>
              </a:ext>
            </a:extLst>
          </p:cNvPr>
          <p:cNvPicPr>
            <a:picLocks noChangeAspect="1"/>
          </p:cNvPicPr>
          <p:nvPr/>
        </p:nvPicPr>
        <p:blipFill>
          <a:blip r:embed="rId4"/>
          <a:stretch>
            <a:fillRect/>
          </a:stretch>
        </p:blipFill>
        <p:spPr>
          <a:xfrm>
            <a:off x="11093669" y="0"/>
            <a:ext cx="1098331" cy="10983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796" y="927100"/>
            <a:ext cx="3418766" cy="4616450"/>
          </a:xfrm>
        </p:spPr>
        <p:txBody>
          <a:bodyPr>
            <a:normAutofit/>
          </a:bodyPr>
          <a:lstStyle/>
          <a:p>
            <a:r>
              <a:rPr dirty="0">
                <a:latin typeface="Segoe UI" panose="020B0502040204020203" pitchFamily="34" charset="0"/>
                <a:cs typeface="Segoe UI" panose="020B0502040204020203" pitchFamily="34" charset="0"/>
              </a:rPr>
              <a:t>Explore the </a:t>
            </a:r>
            <a:r>
              <a:rPr dirty="0" err="1">
                <a:latin typeface="Segoe UI" panose="020B0502040204020203" pitchFamily="34" charset="0"/>
                <a:cs typeface="Segoe UI" panose="020B0502040204020203" pitchFamily="34" charset="0"/>
              </a:rPr>
              <a:t>Cammunity</a:t>
            </a:r>
            <a:r>
              <a:rPr lang="en-US" dirty="0">
                <a:latin typeface="Segoe UI" panose="020B0502040204020203" pitchFamily="34" charset="0"/>
                <a:cs typeface="Segoe UI" panose="020B0502040204020203" pitchFamily="34" charset="0"/>
              </a:rPr>
              <a:t> </a:t>
            </a:r>
            <a:r>
              <a:rPr dirty="0">
                <a:latin typeface="Segoe UI" panose="020B0502040204020203" pitchFamily="34" charset="0"/>
                <a:cs typeface="Segoe UI" panose="020B0502040204020203" pitchFamily="34" charset="0"/>
              </a:rPr>
              <a:t>DAO Ecosystem</a:t>
            </a:r>
          </a:p>
        </p:txBody>
      </p:sp>
      <p:cxnSp>
        <p:nvCxnSpPr>
          <p:cNvPr id="34" name="Straight Connector 33">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29" y="971549"/>
            <a:ext cx="6291528" cy="4616450"/>
          </a:xfrm>
        </p:spPr>
        <p:txBody>
          <a:bodyPr anchor="ctr">
            <a:normAutofit/>
          </a:bodyPr>
          <a:lstStyle/>
          <a:p>
            <a:pPr marL="0" indent="0">
              <a:buNone/>
            </a:pPr>
            <a:r>
              <a:rPr lang="en-US" b="1" dirty="0">
                <a:latin typeface="Segoe UI"/>
              </a:rPr>
              <a:t>The ecosystem consists of:</a:t>
            </a:r>
          </a:p>
          <a:p>
            <a:pPr marL="798513" indent="-336550"/>
            <a:r>
              <a:rPr lang="en-US" b="1" dirty="0">
                <a:latin typeface="Segoe UI"/>
              </a:rPr>
              <a:t>CamuCoin, </a:t>
            </a:r>
          </a:p>
          <a:p>
            <a:pPr marL="798513" indent="-336550"/>
            <a:r>
              <a:rPr lang="en-US" b="1" dirty="0" err="1">
                <a:latin typeface="Segoe UI"/>
              </a:rPr>
              <a:t>CamuToken</a:t>
            </a:r>
            <a:r>
              <a:rPr lang="en-US" b="1" dirty="0">
                <a:latin typeface="Segoe UI"/>
              </a:rPr>
              <a:t>, </a:t>
            </a:r>
          </a:p>
          <a:p>
            <a:pPr marL="798513" indent="-336550"/>
            <a:r>
              <a:rPr lang="en-US" b="1" dirty="0">
                <a:latin typeface="Segoe UI"/>
              </a:rPr>
              <a:t>an open site, </a:t>
            </a:r>
          </a:p>
          <a:p>
            <a:pPr marL="798513" indent="-336550"/>
            <a:r>
              <a:rPr lang="en-US" b="1" dirty="0">
                <a:latin typeface="Segoe UI"/>
              </a:rPr>
              <a:t>and an NFT marketplace. </a:t>
            </a:r>
          </a:p>
          <a:p>
            <a:pPr marL="0" indent="0">
              <a:buNone/>
            </a:pPr>
            <a:r>
              <a:rPr lang="en-US" b="1" dirty="0">
                <a:latin typeface="Segoe UI"/>
              </a:rPr>
              <a:t>It provides a versatile environment for creators, DAO token holders, and general users, emphasizing mutual benefits and community-driven development.</a:t>
            </a:r>
          </a:p>
        </p:txBody>
      </p:sp>
      <p:sp>
        <p:nvSpPr>
          <p:cNvPr id="4" name="Slide Number Placeholder 3">
            <a:extLst>
              <a:ext uri="{FF2B5EF4-FFF2-40B4-BE49-F238E27FC236}">
                <a16:creationId xmlns:a16="http://schemas.microsoft.com/office/drawing/2014/main" id="{FF0288BC-3C13-D7F1-07FA-8400C9783DD7}"/>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
        <p:nvSpPr>
          <p:cNvPr id="5" name="TextBox 4">
            <a:extLst>
              <a:ext uri="{FF2B5EF4-FFF2-40B4-BE49-F238E27FC236}">
                <a16:creationId xmlns:a16="http://schemas.microsoft.com/office/drawing/2014/main" id="{EDE394B9-44B3-2B23-8665-F6E6FEA11278}"/>
              </a:ext>
            </a:extLst>
          </p:cNvPr>
          <p:cNvSpPr txBox="1"/>
          <p:nvPr/>
        </p:nvSpPr>
        <p:spPr>
          <a:xfrm>
            <a:off x="1104576" y="5419506"/>
            <a:ext cx="9093772" cy="646331"/>
          </a:xfrm>
          <a:prstGeom prst="rect">
            <a:avLst/>
          </a:prstGeom>
          <a:noFill/>
        </p:spPr>
        <p:txBody>
          <a:bodyPr wrap="none" rtlCol="0">
            <a:spAutoFit/>
          </a:bodyPr>
          <a:lstStyle/>
          <a:p>
            <a:r>
              <a:rPr lang="en-US" dirty="0">
                <a:latin typeface="Segoe UI Semibold" panose="020B0702040204020203" pitchFamily="34" charset="0"/>
                <a:cs typeface="Segoe UI Semibold" panose="020B0702040204020203" pitchFamily="34" charset="0"/>
              </a:rPr>
              <a:t>Core Contracts Deployed On Base </a:t>
            </a:r>
            <a:r>
              <a:rPr lang="en-US" dirty="0" err="1">
                <a:latin typeface="Segoe UI Semibold" panose="020B0702040204020203" pitchFamily="34" charset="0"/>
                <a:cs typeface="Segoe UI Semibold" panose="020B0702040204020203" pitchFamily="34" charset="0"/>
              </a:rPr>
              <a:t>Mainnet</a:t>
            </a:r>
            <a:r>
              <a:rPr lang="en-US" dirty="0">
                <a:latin typeface="Segoe UI Semibold" panose="020B0702040204020203" pitchFamily="34" charset="0"/>
                <a:cs typeface="Segoe UI Semibold" panose="020B0702040204020203" pitchFamily="34" charset="0"/>
              </a:rPr>
              <a:t> Blockchain: </a:t>
            </a:r>
          </a:p>
          <a:p>
            <a:r>
              <a:rPr lang="en-US" dirty="0">
                <a:latin typeface="Segoe UI Semibold" panose="020B0702040204020203" pitchFamily="34" charset="0"/>
                <a:cs typeface="Segoe UI Semibold" panose="020B0702040204020203" pitchFamily="34" charset="0"/>
              </a:rPr>
              <a:t>https://basescan.org/address/0xa5A750f3eF47fc35e5c1Af2c54C1182Abb392125#code</a:t>
            </a:r>
          </a:p>
        </p:txBody>
      </p:sp>
      <p:pic>
        <p:nvPicPr>
          <p:cNvPr id="6" name="Picture 5" descr="A black and white logo&#10;&#10;AI-generated content may be incorrect.">
            <a:extLst>
              <a:ext uri="{FF2B5EF4-FFF2-40B4-BE49-F238E27FC236}">
                <a16:creationId xmlns:a16="http://schemas.microsoft.com/office/drawing/2014/main" id="{7573CEBD-A77B-349A-F924-A13317B8B847}"/>
              </a:ext>
            </a:extLst>
          </p:cNvPr>
          <p:cNvPicPr>
            <a:picLocks noChangeAspect="1"/>
          </p:cNvPicPr>
          <p:nvPr/>
        </p:nvPicPr>
        <p:blipFill>
          <a:blip r:embed="rId3"/>
          <a:stretch>
            <a:fillRect/>
          </a:stretch>
        </p:blipFill>
        <p:spPr>
          <a:xfrm>
            <a:off x="11093669" y="0"/>
            <a:ext cx="1098331" cy="10983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normAutofit/>
          </a:bodyPr>
          <a:lstStyle/>
          <a:p>
            <a:r>
              <a:rPr dirty="0">
                <a:latin typeface="Segoe UI" panose="020B0502040204020203" pitchFamily="34" charset="0"/>
                <a:cs typeface="Segoe UI" panose="020B0502040204020203" pitchFamily="34" charset="0"/>
              </a:rPr>
              <a:t>Monetize Content. Control Access. Govern Together.</a:t>
            </a:r>
          </a:p>
        </p:txBody>
      </p:sp>
      <p:sp>
        <p:nvSpPr>
          <p:cNvPr id="3" name="Content Placeholder 2"/>
          <p:cNvSpPr>
            <a:spLocks noGrp="1"/>
          </p:cNvSpPr>
          <p:nvPr>
            <p:ph idx="1"/>
          </p:nvPr>
        </p:nvSpPr>
        <p:spPr>
          <a:xfrm>
            <a:off x="4925351" y="2096064"/>
            <a:ext cx="6342205" cy="3695136"/>
          </a:xfrm>
        </p:spPr>
        <p:txBody>
          <a:bodyPr>
            <a:normAutofit/>
          </a:bodyPr>
          <a:lstStyle/>
          <a:p>
            <a:pPr marL="0" indent="0">
              <a:buNone/>
            </a:pPr>
            <a:r>
              <a:rPr lang="en-US" b="1" dirty="0">
                <a:latin typeface="Segoe UI"/>
              </a:rPr>
              <a:t>DAO token holders have voting rights in governance decisions, influencing platform development, feature implementation, and community initiatives. They can earn rewards and have access to exclusive content and premium features.</a:t>
            </a:r>
          </a:p>
        </p:txBody>
      </p:sp>
      <p:pic>
        <p:nvPicPr>
          <p:cNvPr id="5" name="Picture 4">
            <a:extLst>
              <a:ext uri="{FF2B5EF4-FFF2-40B4-BE49-F238E27FC236}">
                <a16:creationId xmlns:a16="http://schemas.microsoft.com/office/drawing/2014/main" id="{E3BB2E73-D54D-9F1D-CC3D-2AD4FB9B1C96}"/>
              </a:ext>
            </a:extLst>
          </p:cNvPr>
          <p:cNvPicPr>
            <a:picLocks noChangeAspect="1"/>
          </p:cNvPicPr>
          <p:nvPr/>
        </p:nvPicPr>
        <p:blipFill>
          <a:blip r:embed="rId3"/>
          <a:srcRect t="9527" r="-5" b="525"/>
          <a:stretch>
            <a:fillRect/>
          </a:stretch>
        </p:blipFill>
        <p:spPr>
          <a:xfrm>
            <a:off x="994908" y="2545521"/>
            <a:ext cx="3511778" cy="3158593"/>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4" name="Slide Number Placeholder 3">
            <a:extLst>
              <a:ext uri="{FF2B5EF4-FFF2-40B4-BE49-F238E27FC236}">
                <a16:creationId xmlns:a16="http://schemas.microsoft.com/office/drawing/2014/main" id="{161BB0E6-63D1-8201-B312-E6E2D824B467}"/>
              </a:ext>
            </a:extLst>
          </p:cNvPr>
          <p:cNvSpPr>
            <a:spLocks noGrp="1"/>
          </p:cNvSpPr>
          <p:nvPr>
            <p:ph type="sldNum" sz="quarter" idx="12"/>
          </p:nvPr>
        </p:nvSpPr>
        <p:spPr>
          <a:xfrm>
            <a:off x="10514011" y="5883275"/>
            <a:ext cx="753545" cy="365125"/>
          </a:xfrm>
        </p:spPr>
        <p:txBody>
          <a:bodyPr>
            <a:normAutofit/>
          </a:bodyPr>
          <a:lstStyle/>
          <a:p>
            <a:pPr>
              <a:spcAft>
                <a:spcPts val="600"/>
              </a:spcAft>
            </a:pPr>
            <a:fld id="{294A09A9-5501-47C1-A89A-A340965A2BE2}" type="slidenum">
              <a:rPr lang="en-US" smtClean="0"/>
              <a:pPr>
                <a:spcAft>
                  <a:spcPts val="600"/>
                </a:spcAft>
              </a:pPr>
              <a:t>4</a:t>
            </a:fld>
            <a:endParaRPr lang="en-US"/>
          </a:p>
        </p:txBody>
      </p:sp>
      <p:pic>
        <p:nvPicPr>
          <p:cNvPr id="6" name="Picture 5" descr="A logo of a solar system&#10;&#10;AI-generated content may be incorrect.">
            <a:extLst>
              <a:ext uri="{FF2B5EF4-FFF2-40B4-BE49-F238E27FC236}">
                <a16:creationId xmlns:a16="http://schemas.microsoft.com/office/drawing/2014/main" id="{C1B366B6-2059-E9C4-3A26-3DD48504EC22}"/>
              </a:ext>
            </a:extLst>
          </p:cNvPr>
          <p:cNvPicPr>
            <a:picLocks noChangeAspect="1"/>
          </p:cNvPicPr>
          <p:nvPr/>
        </p:nvPicPr>
        <p:blipFill>
          <a:blip r:embed="rId4"/>
          <a:stretch>
            <a:fillRect/>
          </a:stretch>
        </p:blipFill>
        <p:spPr>
          <a:xfrm>
            <a:off x="11093669" y="0"/>
            <a:ext cx="1098331" cy="10983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27472" y="609600"/>
            <a:ext cx="6340084" cy="1326321"/>
          </a:xfrm>
        </p:spPr>
        <p:txBody>
          <a:bodyPr>
            <a:normAutofit/>
          </a:bodyPr>
          <a:lstStyle/>
          <a:p>
            <a:r>
              <a:rPr lang="en-US" sz="3100" dirty="0">
                <a:latin typeface="Segoe UI" panose="020B0502040204020203" pitchFamily="34" charset="0"/>
                <a:cs typeface="Segoe UI" panose="020B0502040204020203" pitchFamily="34" charset="0"/>
              </a:rPr>
              <a:t>Support What You Love. Shape What Comes Next.</a:t>
            </a:r>
          </a:p>
        </p:txBody>
      </p:sp>
      <p:pic>
        <p:nvPicPr>
          <p:cNvPr id="19" name="Picture 18">
            <a:extLst>
              <a:ext uri="{FF2B5EF4-FFF2-40B4-BE49-F238E27FC236}">
                <a16:creationId xmlns:a16="http://schemas.microsoft.com/office/drawing/2014/main" id="{D76FFC08-940A-6079-20B9-4B0BCA162116}"/>
              </a:ext>
            </a:extLst>
          </p:cNvPr>
          <p:cNvPicPr>
            <a:picLocks noChangeAspect="1"/>
          </p:cNvPicPr>
          <p:nvPr/>
        </p:nvPicPr>
        <p:blipFill>
          <a:blip r:embed="rId3"/>
          <a:srcRect l="15684" r="16716"/>
          <a:stretch>
            <a:fillRect/>
          </a:stretch>
        </p:blipFill>
        <p:spPr>
          <a:xfrm>
            <a:off x="20" y="10"/>
            <a:ext cx="4635987" cy="6857990"/>
          </a:xfrm>
          <a:prstGeom prst="rect">
            <a:avLst/>
          </a:prstGeom>
          <a:scene3d>
            <a:camera prst="orthographicFront"/>
            <a:lightRig rig="twoPt" dir="t">
              <a:rot lat="0" lon="0" rev="7200000"/>
            </a:lightRig>
          </a:scene3d>
          <a:sp3d>
            <a:bevelT w="25400" h="19050"/>
          </a:sp3d>
        </p:spPr>
      </p:pic>
      <p:sp>
        <p:nvSpPr>
          <p:cNvPr id="3" name="Content Placeholder 2"/>
          <p:cNvSpPr>
            <a:spLocks noGrp="1"/>
          </p:cNvSpPr>
          <p:nvPr>
            <p:ph idx="1"/>
          </p:nvPr>
        </p:nvSpPr>
        <p:spPr>
          <a:xfrm>
            <a:off x="4927471" y="2096064"/>
            <a:ext cx="6340085" cy="3695136"/>
          </a:xfrm>
        </p:spPr>
        <p:txBody>
          <a:bodyPr>
            <a:normAutofit/>
          </a:bodyPr>
          <a:lstStyle/>
          <a:p>
            <a:pPr marL="0" indent="0">
              <a:buNone/>
            </a:pPr>
            <a:r>
              <a:rPr lang="en-US" b="1" dirty="0">
                <a:latin typeface="Segoe UI"/>
              </a:rPr>
              <a:t>Creators can monetize their content through various revenue streams like subscriptions, tips, and NFT sales. They have control over access to their content and can engage with their audience in a secure and supportive environment.</a:t>
            </a:r>
          </a:p>
        </p:txBody>
      </p:sp>
      <p:cxnSp>
        <p:nvCxnSpPr>
          <p:cNvPr id="26" name="Straight Connector 25">
            <a:extLst>
              <a:ext uri="{FF2B5EF4-FFF2-40B4-BE49-F238E27FC236}">
                <a16:creationId xmlns:a16="http://schemas.microsoft.com/office/drawing/2014/main" id="{035B6751-4DEE-4DA5-96EC-EA28668BA5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3599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60A2362-0ABC-ED35-899C-6181D1211039}"/>
              </a:ext>
            </a:extLst>
          </p:cNvPr>
          <p:cNvSpPr>
            <a:spLocks noGrp="1"/>
          </p:cNvSpPr>
          <p:nvPr>
            <p:ph type="sldNum" sz="quarter" idx="12"/>
          </p:nvPr>
        </p:nvSpPr>
        <p:spPr>
          <a:xfrm>
            <a:off x="10514011" y="5885241"/>
            <a:ext cx="753545" cy="365125"/>
          </a:xfrm>
        </p:spPr>
        <p:txBody>
          <a:bodyPr>
            <a:normAutofit/>
          </a:bodyPr>
          <a:lstStyle/>
          <a:p>
            <a:pPr>
              <a:spcAft>
                <a:spcPts val="600"/>
              </a:spcAft>
            </a:pPr>
            <a:fld id="{294A09A9-5501-47C1-A89A-A340965A2BE2}" type="slidenum">
              <a:rPr lang="en-US" smtClean="0"/>
              <a:pPr>
                <a:spcAft>
                  <a:spcPts val="600"/>
                </a:spcAft>
              </a:pPr>
              <a:t>5</a:t>
            </a:fld>
            <a:endParaRPr lang="en-US" dirty="0"/>
          </a:p>
        </p:txBody>
      </p:sp>
      <p:pic>
        <p:nvPicPr>
          <p:cNvPr id="5" name="Picture 4" descr="A logo of a solar system&#10;&#10;AI-generated content may be incorrect.">
            <a:extLst>
              <a:ext uri="{FF2B5EF4-FFF2-40B4-BE49-F238E27FC236}">
                <a16:creationId xmlns:a16="http://schemas.microsoft.com/office/drawing/2014/main" id="{1F0211C4-09A4-F98A-D715-35846F98AAD8}"/>
              </a:ext>
            </a:extLst>
          </p:cNvPr>
          <p:cNvPicPr>
            <a:picLocks noChangeAspect="1"/>
          </p:cNvPicPr>
          <p:nvPr/>
        </p:nvPicPr>
        <p:blipFill>
          <a:blip r:embed="rId4"/>
          <a:stretch>
            <a:fillRect/>
          </a:stretch>
        </p:blipFill>
        <p:spPr>
          <a:xfrm>
            <a:off x="11093669" y="0"/>
            <a:ext cx="1098331" cy="10983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normAutofit/>
          </a:bodyPr>
          <a:lstStyle/>
          <a:p>
            <a:r>
              <a:rPr lang="en-US" dirty="0">
                <a:latin typeface="Segoe UI" panose="020B0502040204020203" pitchFamily="34" charset="0"/>
                <a:cs typeface="Segoe UI" panose="020B0502040204020203" pitchFamily="34" charset="0"/>
              </a:rPr>
              <a:t>Flexible Access.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Creator-Controlled Monetization.</a:t>
            </a:r>
          </a:p>
        </p:txBody>
      </p:sp>
      <p:sp>
        <p:nvSpPr>
          <p:cNvPr id="3" name="Content Placeholder 2"/>
          <p:cNvSpPr>
            <a:spLocks noGrp="1"/>
          </p:cNvSpPr>
          <p:nvPr>
            <p:ph idx="1"/>
          </p:nvPr>
        </p:nvSpPr>
        <p:spPr>
          <a:xfrm>
            <a:off x="4925351" y="2096064"/>
            <a:ext cx="6342205" cy="3695136"/>
          </a:xfrm>
        </p:spPr>
        <p:txBody>
          <a:bodyPr>
            <a:normAutofit/>
          </a:bodyPr>
          <a:lstStyle/>
          <a:p>
            <a:pPr marL="0" indent="0">
              <a:buNone/>
            </a:pPr>
            <a:r>
              <a:rPr dirty="0">
                <a:latin typeface="Segoe UI Semibold" panose="020B0702040204020203" pitchFamily="34" charset="0"/>
                <a:cs typeface="Segoe UI Semibold" panose="020B0702040204020203" pitchFamily="34" charset="0"/>
              </a:rPr>
              <a:t>Users have access to a diverse range of content and can support their favorite creators. They can participate in community activities, purchase NFTs, and experience high-quality, user-friendly services on the platform.</a:t>
            </a:r>
          </a:p>
        </p:txBody>
      </p:sp>
      <p:pic>
        <p:nvPicPr>
          <p:cNvPr id="42" name="Graphic 41" descr="Laptop Secure">
            <a:extLst>
              <a:ext uri="{FF2B5EF4-FFF2-40B4-BE49-F238E27FC236}">
                <a16:creationId xmlns:a16="http://schemas.microsoft.com/office/drawing/2014/main" id="{B603F534-37BE-2FE5-3444-410EAA172E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207" y="2210935"/>
            <a:ext cx="3493180"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4" name="Slide Number Placeholder 3">
            <a:extLst>
              <a:ext uri="{FF2B5EF4-FFF2-40B4-BE49-F238E27FC236}">
                <a16:creationId xmlns:a16="http://schemas.microsoft.com/office/drawing/2014/main" id="{ABE9D8C1-1A6E-12CE-AC8E-67D31D985698}"/>
              </a:ext>
            </a:extLst>
          </p:cNvPr>
          <p:cNvSpPr>
            <a:spLocks noGrp="1"/>
          </p:cNvSpPr>
          <p:nvPr>
            <p:ph type="sldNum" sz="quarter" idx="12"/>
          </p:nvPr>
        </p:nvSpPr>
        <p:spPr/>
        <p:txBody>
          <a:bodyPr/>
          <a:lstStyle/>
          <a:p>
            <a:fld id="{294A09A9-5501-47C1-A89A-A340965A2BE2}" type="slidenum">
              <a:rPr lang="en-US" smtClean="0"/>
              <a:pPr/>
              <a:t>6</a:t>
            </a:fld>
            <a:endParaRPr lang="en-US" dirty="0"/>
          </a:p>
        </p:txBody>
      </p:sp>
      <p:pic>
        <p:nvPicPr>
          <p:cNvPr id="5" name="Picture 4" descr="A logo of a solar system&#10;&#10;AI-generated content may be incorrect.">
            <a:extLst>
              <a:ext uri="{FF2B5EF4-FFF2-40B4-BE49-F238E27FC236}">
                <a16:creationId xmlns:a16="http://schemas.microsoft.com/office/drawing/2014/main" id="{19EA2377-5505-9D05-5601-752CA5838187}"/>
              </a:ext>
            </a:extLst>
          </p:cNvPr>
          <p:cNvPicPr>
            <a:picLocks noChangeAspect="1"/>
          </p:cNvPicPr>
          <p:nvPr/>
        </p:nvPicPr>
        <p:blipFill>
          <a:blip r:embed="rId5"/>
          <a:stretch>
            <a:fillRect/>
          </a:stretch>
        </p:blipFill>
        <p:spPr>
          <a:xfrm>
            <a:off x="11093669" y="0"/>
            <a:ext cx="1098331" cy="10983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796" y="927100"/>
            <a:ext cx="3418766" cy="4616450"/>
          </a:xfrm>
        </p:spPr>
        <p:txBody>
          <a:bodyPr>
            <a:normAutofit/>
          </a:bodyPr>
          <a:lstStyle/>
          <a:p>
            <a:r>
              <a:rPr dirty="0">
                <a:latin typeface="Segoe UI" panose="020B0502040204020203" pitchFamily="34" charset="0"/>
                <a:cs typeface="Segoe UI" panose="020B0502040204020203" pitchFamily="34" charset="0"/>
              </a:rPr>
              <a:t>NFT Market: Own, Support, and Engage</a:t>
            </a:r>
          </a:p>
        </p:txBody>
      </p:sp>
      <p:cxnSp>
        <p:nvCxnSpPr>
          <p:cNvPr id="45" name="Straight Connector 44">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29" y="971549"/>
            <a:ext cx="6291528" cy="4616450"/>
          </a:xfrm>
        </p:spPr>
        <p:txBody>
          <a:bodyPr anchor="ctr">
            <a:normAutofit/>
          </a:bodyPr>
          <a:lstStyle/>
          <a:p>
            <a:pPr marL="0" indent="0">
              <a:buNone/>
            </a:pPr>
            <a:r>
              <a:rPr dirty="0"/>
              <a:t>The platform is open to all, with optional gated access for creators to manage content accessibility. It ensures a balanced ecosystem where freedom of expression and content diversity are valued.</a:t>
            </a:r>
          </a:p>
        </p:txBody>
      </p:sp>
      <p:sp>
        <p:nvSpPr>
          <p:cNvPr id="4" name="Slide Number Placeholder 3">
            <a:extLst>
              <a:ext uri="{FF2B5EF4-FFF2-40B4-BE49-F238E27FC236}">
                <a16:creationId xmlns:a16="http://schemas.microsoft.com/office/drawing/2014/main" id="{F2783EB6-839A-2363-A3B4-E5566A31B95B}"/>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5" name="TextBox 4">
            <a:extLst>
              <a:ext uri="{FF2B5EF4-FFF2-40B4-BE49-F238E27FC236}">
                <a16:creationId xmlns:a16="http://schemas.microsoft.com/office/drawing/2014/main" id="{4B278435-4197-8574-952E-3987AB5D9194}"/>
              </a:ext>
            </a:extLst>
          </p:cNvPr>
          <p:cNvSpPr txBox="1"/>
          <p:nvPr/>
        </p:nvSpPr>
        <p:spPr>
          <a:xfrm>
            <a:off x="1145628" y="4675305"/>
            <a:ext cx="9900744" cy="1200329"/>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Third-party Decentralized Identifiers (</a:t>
            </a:r>
            <a:r>
              <a:rPr lang="en-US" dirty="0" err="1">
                <a:latin typeface="Segoe UI Semibold" panose="020B0702040204020203" pitchFamily="34" charset="0"/>
                <a:cs typeface="Segoe UI Semibold" panose="020B0702040204020203" pitchFamily="34" charset="0"/>
              </a:rPr>
              <a:t>DiDs</a:t>
            </a:r>
            <a:r>
              <a:rPr lang="en-US" dirty="0">
                <a:latin typeface="Segoe UI Semibold" panose="020B0702040204020203" pitchFamily="34" charset="0"/>
                <a:cs typeface="Segoe UI Semibold" panose="020B0702040204020203" pitchFamily="34" charset="0"/>
              </a:rPr>
              <a:t>)* verification integration (Fractal ID / Polygon ID) planned for adult-only Creator Token Decentralized Subscriber Gating (CTDSG). </a:t>
            </a:r>
          </a:p>
          <a:p>
            <a:pPr marL="176213" indent="-176213"/>
            <a:r>
              <a:rPr lang="en-US" dirty="0">
                <a:latin typeface="Segoe UI Semibold" panose="020B0702040204020203" pitchFamily="34" charset="0"/>
                <a:cs typeface="Segoe UI Semibold" panose="020B0702040204020203" pitchFamily="34" charset="0"/>
              </a:rPr>
              <a:t>* Use of </a:t>
            </a:r>
            <a:r>
              <a:rPr lang="en-US" dirty="0" err="1">
                <a:latin typeface="Segoe UI Semibold" panose="020B0702040204020203" pitchFamily="34" charset="0"/>
                <a:cs typeface="Segoe UI Semibold" panose="020B0702040204020203" pitchFamily="34" charset="0"/>
              </a:rPr>
              <a:t>DiDs</a:t>
            </a:r>
            <a:r>
              <a:rPr lang="en-US" dirty="0">
                <a:latin typeface="Segoe UI Semibold" panose="020B0702040204020203" pitchFamily="34" charset="0"/>
                <a:cs typeface="Segoe UI Semibold" panose="020B0702040204020203" pitchFamily="34" charset="0"/>
              </a:rPr>
              <a:t> removes the risk associated with Personally Identifiable Information (PII) retention.</a:t>
            </a:r>
          </a:p>
        </p:txBody>
      </p:sp>
      <p:pic>
        <p:nvPicPr>
          <p:cNvPr id="7" name="Picture 6" descr="A black and white logo&#10;&#10;AI-generated content may be incorrect.">
            <a:extLst>
              <a:ext uri="{FF2B5EF4-FFF2-40B4-BE49-F238E27FC236}">
                <a16:creationId xmlns:a16="http://schemas.microsoft.com/office/drawing/2014/main" id="{1BB5F3EE-4AA0-11B3-F34C-AA0DC60181DF}"/>
              </a:ext>
            </a:extLst>
          </p:cNvPr>
          <p:cNvPicPr>
            <a:picLocks noChangeAspect="1"/>
          </p:cNvPicPr>
          <p:nvPr/>
        </p:nvPicPr>
        <p:blipFill>
          <a:blip r:embed="rId3"/>
          <a:stretch>
            <a:fillRect/>
          </a:stretch>
        </p:blipFill>
        <p:spPr>
          <a:xfrm>
            <a:off x="11093669" y="0"/>
            <a:ext cx="1098331" cy="10983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B4FD9-8655-5F05-B8EF-C0D390C7B282}"/>
              </a:ext>
            </a:extLst>
          </p:cNvPr>
          <p:cNvSpPr>
            <a:spLocks noGrp="1"/>
          </p:cNvSpPr>
          <p:nvPr>
            <p:ph type="title"/>
          </p:nvPr>
        </p:nvSpPr>
        <p:spPr/>
        <p:txBody>
          <a:bodyPr>
            <a:noAutofit/>
          </a:bodyPr>
          <a:lstStyle/>
          <a:p>
            <a:r>
              <a:rPr lang="en-US" sz="3600" dirty="0">
                <a:effectLst/>
                <a:latin typeface="Segoe UI" panose="020B0502040204020203" pitchFamily="34" charset="0"/>
                <a:cs typeface="Segoe UI" panose="020B0502040204020203" pitchFamily="34" charset="0"/>
              </a:rPr>
              <a:t>Traditional Subscriber Model vs. </a:t>
            </a:r>
            <a:br>
              <a:rPr lang="en-US" sz="3600" dirty="0">
                <a:effectLst/>
                <a:latin typeface="Segoe UI" panose="020B0502040204020203" pitchFamily="34" charset="0"/>
                <a:cs typeface="Segoe UI" panose="020B0502040204020203" pitchFamily="34" charset="0"/>
              </a:rPr>
            </a:br>
            <a:r>
              <a:rPr lang="en-US" sz="3600" dirty="0">
                <a:latin typeface="Segoe UI" panose="020B0502040204020203" pitchFamily="34" charset="0"/>
                <a:cs typeface="Segoe UI" panose="020B0502040204020203" pitchFamily="34" charset="0"/>
              </a:rPr>
              <a:t>Creator Token Decentralized Subscriber Gating</a:t>
            </a:r>
          </a:p>
        </p:txBody>
      </p:sp>
      <p:graphicFrame>
        <p:nvGraphicFramePr>
          <p:cNvPr id="5" name="Content Placeholder 4">
            <a:extLst>
              <a:ext uri="{FF2B5EF4-FFF2-40B4-BE49-F238E27FC236}">
                <a16:creationId xmlns:a16="http://schemas.microsoft.com/office/drawing/2014/main" id="{E74EA5C7-3045-2985-59D5-0C93BBD92437}"/>
              </a:ext>
            </a:extLst>
          </p:cNvPr>
          <p:cNvGraphicFramePr>
            <a:graphicFrameLocks noGrp="1"/>
          </p:cNvGraphicFramePr>
          <p:nvPr>
            <p:ph idx="1"/>
            <p:extLst>
              <p:ext uri="{D42A27DB-BD31-4B8C-83A1-F6EECF244321}">
                <p14:modId xmlns:p14="http://schemas.microsoft.com/office/powerpoint/2010/main" val="2088733280"/>
              </p:ext>
            </p:extLst>
          </p:nvPr>
        </p:nvGraphicFramePr>
        <p:xfrm>
          <a:off x="526974" y="2417120"/>
          <a:ext cx="11138053" cy="1202058"/>
        </p:xfrm>
        <a:graphic>
          <a:graphicData uri="http://schemas.openxmlformats.org/drawingml/2006/table">
            <a:tbl>
              <a:tblPr firstRow="1" firstCol="1" bandRow="1">
                <a:tableStyleId>{5C22544A-7EE6-4342-B048-85BDC9FD1C3A}</a:tableStyleId>
              </a:tblPr>
              <a:tblGrid>
                <a:gridCol w="3033981">
                  <a:extLst>
                    <a:ext uri="{9D8B030D-6E8A-4147-A177-3AD203B41FA5}">
                      <a16:colId xmlns:a16="http://schemas.microsoft.com/office/drawing/2014/main" val="563267200"/>
                    </a:ext>
                  </a:extLst>
                </a:gridCol>
                <a:gridCol w="3574296">
                  <a:extLst>
                    <a:ext uri="{9D8B030D-6E8A-4147-A177-3AD203B41FA5}">
                      <a16:colId xmlns:a16="http://schemas.microsoft.com/office/drawing/2014/main" val="756303823"/>
                    </a:ext>
                  </a:extLst>
                </a:gridCol>
                <a:gridCol w="4529776">
                  <a:extLst>
                    <a:ext uri="{9D8B030D-6E8A-4147-A177-3AD203B41FA5}">
                      <a16:colId xmlns:a16="http://schemas.microsoft.com/office/drawing/2014/main" val="197346039"/>
                    </a:ext>
                  </a:extLst>
                </a:gridCol>
              </a:tblGrid>
              <a:tr h="0">
                <a:tc>
                  <a:txBody>
                    <a:bodyPr/>
                    <a:lstStyle/>
                    <a:p>
                      <a:pPr marL="0" marR="0" algn="ctr">
                        <a:lnSpc>
                          <a:spcPct val="107000"/>
                        </a:lnSpc>
                        <a:spcAft>
                          <a:spcPts val="800"/>
                        </a:spcAft>
                        <a:buNone/>
                      </a:pPr>
                      <a:r>
                        <a:rPr lang="en-US" sz="1200" kern="0" dirty="0">
                          <a:effectLst/>
                          <a:latin typeface="Segoe UI Semibold" panose="020B0702040204020203" pitchFamily="34" charset="0"/>
                          <a:cs typeface="Segoe UI Semibold" panose="020B0702040204020203" pitchFamily="34" charset="0"/>
                        </a:rPr>
                        <a:t>Feature</a:t>
                      </a:r>
                      <a:endParaRPr lang="en-US" sz="1100" kern="1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gn="ctr">
                        <a:lnSpc>
                          <a:spcPct val="107000"/>
                        </a:lnSpc>
                        <a:spcAft>
                          <a:spcPts val="800"/>
                        </a:spcAft>
                        <a:buNone/>
                      </a:pPr>
                      <a:r>
                        <a:rPr lang="en-US" sz="1200" kern="0" dirty="0">
                          <a:effectLst/>
                          <a:latin typeface="Segoe UI Semibold" panose="020B0702040204020203" pitchFamily="34" charset="0"/>
                          <a:cs typeface="Segoe UI Semibold" panose="020B0702040204020203" pitchFamily="34" charset="0"/>
                        </a:rPr>
                        <a:t>Traditional Platform (e.g., Patreon, YouTube)</a:t>
                      </a:r>
                      <a:endParaRPr lang="en-US" sz="1100" kern="1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gn="ctr">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Camuverse Token-Gated Version</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extLst>
                  <a:ext uri="{0D108BD9-81ED-4DB2-BD59-A6C34878D82A}">
                    <a16:rowId xmlns:a16="http://schemas.microsoft.com/office/drawing/2014/main" val="2137844625"/>
                  </a:ext>
                </a:extLst>
              </a:tr>
              <a:tr h="0">
                <a:tc>
                  <a:txBody>
                    <a:bodyPr/>
                    <a:lstStyle/>
                    <a:p>
                      <a:pPr marL="0" marR="0">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General Public Content</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dirty="0">
                          <a:effectLst/>
                          <a:latin typeface="Segoe UI Semibold" panose="020B0702040204020203" pitchFamily="34" charset="0"/>
                          <a:cs typeface="Segoe UI Semibold" panose="020B0702040204020203" pitchFamily="34" charset="0"/>
                        </a:rPr>
                        <a:t>Public posts/videos accessible to anyone</a:t>
                      </a:r>
                      <a:endParaRPr lang="en-US" sz="1100" kern="1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NFTs viewable by anyone (open layer)</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extLst>
                  <a:ext uri="{0D108BD9-81ED-4DB2-BD59-A6C34878D82A}">
                    <a16:rowId xmlns:a16="http://schemas.microsoft.com/office/drawing/2014/main" val="4124642617"/>
                  </a:ext>
                </a:extLst>
              </a:tr>
              <a:tr h="0">
                <a:tc>
                  <a:txBody>
                    <a:bodyPr/>
                    <a:lstStyle/>
                    <a:p>
                      <a:pPr marL="0" marR="0">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Members-Only Content</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dirty="0">
                          <a:effectLst/>
                          <a:latin typeface="Segoe UI Semibold" panose="020B0702040204020203" pitchFamily="34" charset="0"/>
                          <a:cs typeface="Segoe UI Semibold" panose="020B0702040204020203" pitchFamily="34" charset="0"/>
                        </a:rPr>
                        <a:t>Followers or free subscribers</a:t>
                      </a:r>
                      <a:endParaRPr lang="en-US" sz="1100" kern="1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Verified Cammunity members</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extLst>
                  <a:ext uri="{0D108BD9-81ED-4DB2-BD59-A6C34878D82A}">
                    <a16:rowId xmlns:a16="http://schemas.microsoft.com/office/drawing/2014/main" val="3636976819"/>
                  </a:ext>
                </a:extLst>
              </a:tr>
              <a:tr h="0">
                <a:tc>
                  <a:txBody>
                    <a:bodyPr/>
                    <a:lstStyle/>
                    <a:p>
                      <a:pPr marL="0" marR="0">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Paid Subscriber Content</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dirty="0">
                          <a:effectLst/>
                          <a:latin typeface="Segoe UI Semibold" panose="020B0702040204020203" pitchFamily="34" charset="0"/>
                          <a:cs typeface="Segoe UI Semibold" panose="020B0702040204020203" pitchFamily="34" charset="0"/>
                        </a:rPr>
                        <a:t>Monthly paying subscribers (e.g., $5/month)</a:t>
                      </a:r>
                      <a:endParaRPr lang="en-US" sz="1100" kern="1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Ownership of creator-issued tokens (e.g., 1 CTKN = subscriber)</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extLst>
                  <a:ext uri="{0D108BD9-81ED-4DB2-BD59-A6C34878D82A}">
                    <a16:rowId xmlns:a16="http://schemas.microsoft.com/office/drawing/2014/main" val="456131511"/>
                  </a:ext>
                </a:extLst>
              </a:tr>
              <a:tr h="0">
                <a:tc>
                  <a:txBody>
                    <a:bodyPr/>
                    <a:lstStyle/>
                    <a:p>
                      <a:pPr marL="0" marR="0">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Exclusive Content for Verified Adults</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dirty="0">
                          <a:effectLst/>
                          <a:latin typeface="Segoe UI Semibold" panose="020B0702040204020203" pitchFamily="34" charset="0"/>
                          <a:cs typeface="Segoe UI Semibold" panose="020B0702040204020203" pitchFamily="34" charset="0"/>
                        </a:rPr>
                        <a:t>Platforms often avoid hosting due to legal/PII risk</a:t>
                      </a:r>
                      <a:endParaRPr lang="en-US" sz="1100" kern="1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Gated to CamuVerify-approved members only</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extLst>
                  <a:ext uri="{0D108BD9-81ED-4DB2-BD59-A6C34878D82A}">
                    <a16:rowId xmlns:a16="http://schemas.microsoft.com/office/drawing/2014/main" val="2612979990"/>
                  </a:ext>
                </a:extLst>
              </a:tr>
              <a:tr h="0">
                <a:tc>
                  <a:txBody>
                    <a:bodyPr/>
                    <a:lstStyle/>
                    <a:p>
                      <a:pPr marL="0" marR="0">
                        <a:lnSpc>
                          <a:spcPct val="107000"/>
                        </a:lnSpc>
                        <a:spcAft>
                          <a:spcPts val="800"/>
                        </a:spcAft>
                        <a:buNone/>
                      </a:pPr>
                      <a:r>
                        <a:rPr lang="en-US" sz="1200" kern="0">
                          <a:effectLst/>
                          <a:latin typeface="Segoe UI Semibold" panose="020B0702040204020203" pitchFamily="34" charset="0"/>
                          <a:cs typeface="Segoe UI Semibold" panose="020B0702040204020203" pitchFamily="34" charset="0"/>
                        </a:rPr>
                        <a:t>Tiered Subscription Perks</a:t>
                      </a:r>
                      <a:endParaRPr lang="en-US" sz="1100" kern="10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dirty="0">
                          <a:effectLst/>
                          <a:latin typeface="Segoe UI Semibold" panose="020B0702040204020203" pitchFamily="34" charset="0"/>
                          <a:cs typeface="Segoe UI Semibold" panose="020B0702040204020203" pitchFamily="34" charset="0"/>
                        </a:rPr>
                        <a:t>Different tiers ($5/$10/$25) with more perks</a:t>
                      </a:r>
                      <a:endParaRPr lang="en-US" sz="1100" kern="1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tc>
                  <a:txBody>
                    <a:bodyPr/>
                    <a:lstStyle/>
                    <a:p>
                      <a:pPr marL="0" marR="0">
                        <a:lnSpc>
                          <a:spcPct val="107000"/>
                        </a:lnSpc>
                        <a:spcAft>
                          <a:spcPts val="800"/>
                        </a:spcAft>
                        <a:buNone/>
                      </a:pPr>
                      <a:r>
                        <a:rPr lang="en-US" sz="1200" kern="0" dirty="0">
                          <a:effectLst/>
                          <a:latin typeface="Segoe UI Semibold" panose="020B0702040204020203" pitchFamily="34" charset="0"/>
                          <a:cs typeface="Segoe UI Semibold" panose="020B0702040204020203" pitchFamily="34" charset="0"/>
                        </a:rPr>
                        <a:t>NFTs with metadata gated by specific token holdings</a:t>
                      </a:r>
                      <a:endParaRPr lang="en-US" sz="1100" kern="1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9525" marR="9525" marT="9525" marB="9525" anchor="ctr"/>
                </a:tc>
                <a:extLst>
                  <a:ext uri="{0D108BD9-81ED-4DB2-BD59-A6C34878D82A}">
                    <a16:rowId xmlns:a16="http://schemas.microsoft.com/office/drawing/2014/main" val="99161046"/>
                  </a:ext>
                </a:extLst>
              </a:tr>
            </a:tbl>
          </a:graphicData>
        </a:graphic>
      </p:graphicFrame>
      <p:sp>
        <p:nvSpPr>
          <p:cNvPr id="4" name="Slide Number Placeholder 3">
            <a:extLst>
              <a:ext uri="{FF2B5EF4-FFF2-40B4-BE49-F238E27FC236}">
                <a16:creationId xmlns:a16="http://schemas.microsoft.com/office/drawing/2014/main" id="{666649D2-597E-A8B7-284D-EA3B10A94F44}"/>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
        <p:nvSpPr>
          <p:cNvPr id="3" name="TextBox 2">
            <a:extLst>
              <a:ext uri="{FF2B5EF4-FFF2-40B4-BE49-F238E27FC236}">
                <a16:creationId xmlns:a16="http://schemas.microsoft.com/office/drawing/2014/main" id="{8FEE41B4-B57C-360C-4FB9-183E954AD264}"/>
              </a:ext>
            </a:extLst>
          </p:cNvPr>
          <p:cNvSpPr txBox="1"/>
          <p:nvPr/>
        </p:nvSpPr>
        <p:spPr>
          <a:xfrm>
            <a:off x="1284566" y="3776409"/>
            <a:ext cx="9612217" cy="1754326"/>
          </a:xfrm>
          <a:prstGeom prst="rect">
            <a:avLst/>
          </a:prstGeom>
          <a:noFill/>
        </p:spPr>
        <p:txBody>
          <a:bodyPr wrap="square">
            <a:spAutoFit/>
          </a:bodyPr>
          <a:lstStyle/>
          <a:p>
            <a:endParaRPr dirty="0">
              <a:latin typeface="Segoe UI Semibold" panose="020B0702040204020203" pitchFamily="34" charset="0"/>
              <a:cs typeface="Segoe UI Semibold" panose="020B0702040204020203" pitchFamily="34" charset="0"/>
            </a:endParaRPr>
          </a:p>
          <a:p>
            <a:pPr>
              <a:defRPr sz="1800"/>
            </a:pPr>
            <a:r>
              <a:rPr dirty="0">
                <a:latin typeface="Segoe UI Semibold" panose="020B0702040204020203" pitchFamily="34" charset="0"/>
                <a:cs typeface="Segoe UI Semibold" panose="020B0702040204020203" pitchFamily="34" charset="0"/>
              </a:rPr>
              <a:t>🎯 Decentralized equivalent of subscriber-only content</a:t>
            </a:r>
          </a:p>
          <a:p>
            <a:pPr>
              <a:defRPr sz="1800"/>
            </a:pPr>
            <a:r>
              <a:rPr dirty="0">
                <a:latin typeface="Segoe UI Semibold" panose="020B0702040204020203" pitchFamily="34" charset="0"/>
                <a:cs typeface="Segoe UI Semibold" panose="020B0702040204020203" pitchFamily="34" charset="0"/>
              </a:rPr>
              <a:t>🪙 Creators can issue their own ERC721/1155 tokens as access passes</a:t>
            </a:r>
          </a:p>
          <a:p>
            <a:pPr>
              <a:defRPr sz="1800"/>
            </a:pPr>
            <a:r>
              <a:rPr dirty="0">
                <a:latin typeface="Segoe UI Semibold" panose="020B0702040204020203" pitchFamily="34" charset="0"/>
                <a:cs typeface="Segoe UI Semibold" panose="020B0702040204020203" pitchFamily="34" charset="0"/>
              </a:rPr>
              <a:t>🔐 Viewers must hold the token + be </a:t>
            </a:r>
            <a:r>
              <a:rPr dirty="0" err="1">
                <a:latin typeface="Segoe UI Semibold" panose="020B0702040204020203" pitchFamily="34" charset="0"/>
                <a:cs typeface="Segoe UI Semibold" panose="020B0702040204020203" pitchFamily="34" charset="0"/>
              </a:rPr>
              <a:t>CamuVerify</a:t>
            </a:r>
            <a:r>
              <a:rPr dirty="0">
                <a:latin typeface="Segoe UI Semibold" panose="020B0702040204020203" pitchFamily="34" charset="0"/>
                <a:cs typeface="Segoe UI Semibold" panose="020B0702040204020203" pitchFamily="34" charset="0"/>
              </a:rPr>
              <a:t>-verified to access gated content</a:t>
            </a:r>
          </a:p>
          <a:p>
            <a:pPr>
              <a:defRPr sz="1800"/>
            </a:pPr>
            <a:r>
              <a:rPr dirty="0">
                <a:latin typeface="Segoe UI Semibold" panose="020B0702040204020203" pitchFamily="34" charset="0"/>
                <a:cs typeface="Segoe UI Semibold" panose="020B0702040204020203" pitchFamily="34" charset="0"/>
              </a:rPr>
              <a:t>🧠 No centralized identity or subscription platform needed</a:t>
            </a:r>
          </a:p>
          <a:p>
            <a:pPr>
              <a:defRPr sz="1800"/>
            </a:pPr>
            <a:r>
              <a:rPr dirty="0">
                <a:latin typeface="Segoe UI Semibold" panose="020B0702040204020203" pitchFamily="34" charset="0"/>
                <a:cs typeface="Segoe UI Semibold" panose="020B0702040204020203" pitchFamily="34" charset="0"/>
              </a:rPr>
              <a:t>🔧 Enforced on-chain via </a:t>
            </a:r>
            <a:r>
              <a:rPr dirty="0" err="1">
                <a:latin typeface="Segoe UI Semibold" panose="020B0702040204020203" pitchFamily="34" charset="0"/>
                <a:cs typeface="Segoe UI Semibold" panose="020B0702040204020203" pitchFamily="34" charset="0"/>
              </a:rPr>
              <a:t>GatingRegistry.sol</a:t>
            </a:r>
            <a:endParaRPr dirty="0">
              <a:latin typeface="Segoe UI Semibold" panose="020B0702040204020203" pitchFamily="34" charset="0"/>
              <a:cs typeface="Segoe UI Semibold" panose="020B0702040204020203" pitchFamily="34" charset="0"/>
            </a:endParaRPr>
          </a:p>
        </p:txBody>
      </p:sp>
      <p:pic>
        <p:nvPicPr>
          <p:cNvPr id="6" name="Picture 5" descr="A logo of a solar system&#10;&#10;AI-generated content may be incorrect.">
            <a:extLst>
              <a:ext uri="{FF2B5EF4-FFF2-40B4-BE49-F238E27FC236}">
                <a16:creationId xmlns:a16="http://schemas.microsoft.com/office/drawing/2014/main" id="{C7A2F08B-9398-CE37-4A58-10889244F407}"/>
              </a:ext>
            </a:extLst>
          </p:cNvPr>
          <p:cNvPicPr>
            <a:picLocks noChangeAspect="1"/>
          </p:cNvPicPr>
          <p:nvPr/>
        </p:nvPicPr>
        <p:blipFill>
          <a:blip r:embed="rId2"/>
          <a:stretch>
            <a:fillRect/>
          </a:stretch>
        </p:blipFill>
        <p:spPr>
          <a:xfrm>
            <a:off x="11093669" y="0"/>
            <a:ext cx="1098331" cy="1098331"/>
          </a:xfrm>
          <a:prstGeom prst="rect">
            <a:avLst/>
          </a:prstGeom>
        </p:spPr>
      </p:pic>
    </p:spTree>
    <p:extLst>
      <p:ext uri="{BB962C8B-B14F-4D97-AF65-F5344CB8AC3E}">
        <p14:creationId xmlns:p14="http://schemas.microsoft.com/office/powerpoint/2010/main" val="14146932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11ff19d-bbae-4e49-a4d7-022e10e065f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D80D30026E1B419AD52EF340D93EE5" ma:contentTypeVersion="6" ma:contentTypeDescription="Create a new document." ma:contentTypeScope="" ma:versionID="2ee00bab32db2e6ea2d9679ba9a745e8">
  <xsd:schema xmlns:xsd="http://www.w3.org/2001/XMLSchema" xmlns:xs="http://www.w3.org/2001/XMLSchema" xmlns:p="http://schemas.microsoft.com/office/2006/metadata/properties" xmlns:ns3="611ff19d-bbae-4e49-a4d7-022e10e065f8" targetNamespace="http://schemas.microsoft.com/office/2006/metadata/properties" ma:root="true" ma:fieldsID="8e80aac02bb35a49a8cb1321e9b974f9" ns3:_="">
    <xsd:import namespace="611ff19d-bbae-4e49-a4d7-022e10e065f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ff19d-bbae-4e49-a4d7-022e10e065f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42FAFE-88B4-49B4-9588-86CB0E564E50}">
  <ds:schemaRefs>
    <ds:schemaRef ds:uri="http://purl.org/dc/elements/1.1/"/>
    <ds:schemaRef ds:uri="611ff19d-bbae-4e49-a4d7-022e10e065f8"/>
    <ds:schemaRef ds:uri="http://purl.org/dc/dcmitype/"/>
    <ds:schemaRef ds:uri="http://purl.org/dc/term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F8BE4E9C-105A-4ACD-9349-9CCBF4B8D7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ff19d-bbae-4e49-a4d7-022e10e065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076B5C-85B0-4D30-852D-5E5312EEA93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Damask</Template>
  <TotalTime>0</TotalTime>
  <Words>1411</Words>
  <Application>Microsoft Office PowerPoint</Application>
  <PresentationFormat>Widescreen</PresentationFormat>
  <Paragraphs>158</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Bookman Old Style</vt:lpstr>
      <vt:lpstr>Calibri</vt:lpstr>
      <vt:lpstr>Rockwell</vt:lpstr>
      <vt:lpstr>Segoe UI</vt:lpstr>
      <vt:lpstr>Segoe UI Black</vt:lpstr>
      <vt:lpstr>Segoe UI Semibold</vt:lpstr>
      <vt:lpstr>Tenorite</vt:lpstr>
      <vt:lpstr>Damask</vt:lpstr>
      <vt:lpstr>Cammunity DAO LLC</vt:lpstr>
      <vt:lpstr>Empowering Creators Through Decentralized Monetization</vt:lpstr>
      <vt:lpstr>Cammunity Mission &amp; Camuverse.io Vision</vt:lpstr>
      <vt:lpstr>Explore the Cammunity DAO Ecosystem</vt:lpstr>
      <vt:lpstr>Monetize Content. Control Access. Govern Together.</vt:lpstr>
      <vt:lpstr>Support What You Love. Shape What Comes Next.</vt:lpstr>
      <vt:lpstr>Flexible Access.  Creator-Controlled Monetization.</vt:lpstr>
      <vt:lpstr>NFT Market: Own, Support, and Engage</vt:lpstr>
      <vt:lpstr>Traditional Subscriber Model vs.  Creator Token Decentralized Subscriber Gating</vt:lpstr>
      <vt:lpstr>Decentralized Governance in Action</vt:lpstr>
      <vt:lpstr>Tokenomics and Treasury: Designed for Sustainability</vt:lpstr>
      <vt:lpstr>Tokenomics Overview  </vt:lpstr>
      <vt:lpstr>Sustainability and Growth</vt:lpstr>
      <vt:lpstr>How DAO Governance Works</vt:lpstr>
      <vt:lpstr>Genesis Creator Airdrop + Vesting System</vt:lpstr>
      <vt:lpstr>Influencer Airdrop Reward Unlocking</vt:lpstr>
      <vt:lpstr>Creator Subscription Token  Pricing &amp; Minting</vt:lpstr>
      <vt:lpstr>Proposal: CTDSG-Gated Live Streaming Dapp</vt:lpstr>
      <vt:lpstr>Proposal: Camuverse Microservices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2</cp:revision>
  <dcterms:created xsi:type="dcterms:W3CDTF">2021-09-06T16:30:14Z</dcterms:created>
  <dcterms:modified xsi:type="dcterms:W3CDTF">2025-09-14T19:40:55Z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0x01010065D80D30026E1B419AD52EF340D93EE5</vt:lpwstr>
  </property>
</Properties>
</file>